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22"/>
  </p:notesMasterIdLst>
  <p:sldIdLst>
    <p:sldId id="257" r:id="rId5"/>
    <p:sldId id="283" r:id="rId6"/>
    <p:sldId id="281" r:id="rId7"/>
    <p:sldId id="284" r:id="rId8"/>
    <p:sldId id="328" r:id="rId9"/>
    <p:sldId id="302" r:id="rId10"/>
    <p:sldId id="303" r:id="rId11"/>
    <p:sldId id="321" r:id="rId12"/>
    <p:sldId id="322" r:id="rId13"/>
    <p:sldId id="327" r:id="rId14"/>
    <p:sldId id="323" r:id="rId15"/>
    <p:sldId id="324" r:id="rId16"/>
    <p:sldId id="329" r:id="rId17"/>
    <p:sldId id="325" r:id="rId18"/>
    <p:sldId id="316" r:id="rId19"/>
    <p:sldId id="333" r:id="rId20"/>
    <p:sldId id="291" r:id="rId21"/>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1DA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89499-4895-4F08-B0AF-AD41B5E4337F}" v="1" dt="2022-10-27T09:04:56.9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714" autoAdjust="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C0963-BC30-4A17-AC3A-96973A0258EF}" type="datetimeFigureOut">
              <a:rPr lang="nl-NL" smtClean="0"/>
              <a:t>27-10-2022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FC26D-77DE-438D-B7FF-448F3E2B9D50}" type="slidenum">
              <a:rPr lang="nl-NL" smtClean="0"/>
              <a:t>‹nr.›</a:t>
            </a:fld>
            <a:endParaRPr lang="nl-NL"/>
          </a:p>
        </p:txBody>
      </p:sp>
    </p:spTree>
    <p:extLst>
      <p:ext uri="{BB962C8B-B14F-4D97-AF65-F5344CB8AC3E}">
        <p14:creationId xmlns:p14="http://schemas.microsoft.com/office/powerpoint/2010/main" val="12203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a:t>
            </a:fld>
            <a:endParaRPr lang="nl-NL"/>
          </a:p>
        </p:txBody>
      </p:sp>
    </p:spTree>
    <p:extLst>
      <p:ext uri="{BB962C8B-B14F-4D97-AF65-F5344CB8AC3E}">
        <p14:creationId xmlns:p14="http://schemas.microsoft.com/office/powerpoint/2010/main" val="423482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10</a:t>
            </a:fld>
            <a:endParaRPr lang="nl-NL"/>
          </a:p>
        </p:txBody>
      </p:sp>
    </p:spTree>
    <p:extLst>
      <p:ext uri="{BB962C8B-B14F-4D97-AF65-F5344CB8AC3E}">
        <p14:creationId xmlns:p14="http://schemas.microsoft.com/office/powerpoint/2010/main" val="59463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zijn normen en </a:t>
            </a:r>
            <a:r>
              <a:rPr lang="nl-NL" noProof="0" dirty="0"/>
              <a:t>waarden</a:t>
            </a:r>
            <a:r>
              <a:rPr lang="nl-NL" dirty="0"/>
              <a:t> ook alweer?</a:t>
            </a:r>
          </a:p>
          <a:p>
            <a:endParaRPr lang="nl-NL" dirty="0"/>
          </a:p>
          <a:p>
            <a:r>
              <a:rPr lang="nl-NL" dirty="0"/>
              <a:t>Voordeel: bieden houvast, veiligheid.</a:t>
            </a:r>
          </a:p>
          <a:p>
            <a:r>
              <a:rPr lang="nl-NL" dirty="0"/>
              <a:t>Nadeel: kan ervoor zorgen dat kinderen of cliënten te weinig ruimte hebben om zich anders te gedragen dan de groep.</a:t>
            </a:r>
          </a:p>
          <a:p>
            <a:r>
              <a:rPr lang="nl-NL" dirty="0"/>
              <a:t>Stel je voor de norm is “mannen dragen geen jurken”, dan is dat erg frustrerend voor een mannelijke cliënt die dat graag doet.</a:t>
            </a:r>
          </a:p>
          <a:p>
            <a:endParaRPr lang="nl-NL" dirty="0"/>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11</a:t>
            </a:fld>
            <a:endParaRPr lang="nl-NL"/>
          </a:p>
        </p:txBody>
      </p:sp>
    </p:spTree>
    <p:extLst>
      <p:ext uri="{BB962C8B-B14F-4D97-AF65-F5344CB8AC3E}">
        <p14:creationId xmlns:p14="http://schemas.microsoft.com/office/powerpoint/2010/main" val="332708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positieve groep is van belang voor het welbevinden van cliënten, goed voor de ontwikkeling van kinderen en gunstig voor de prestaties</a:t>
            </a:r>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12</a:t>
            </a:fld>
            <a:endParaRPr lang="nl-NL"/>
          </a:p>
        </p:txBody>
      </p:sp>
    </p:spTree>
    <p:extLst>
      <p:ext uri="{BB962C8B-B14F-4D97-AF65-F5344CB8AC3E}">
        <p14:creationId xmlns:p14="http://schemas.microsoft.com/office/powerpoint/2010/main" val="8767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13</a:t>
            </a:fld>
            <a:endParaRPr lang="nl-NL"/>
          </a:p>
        </p:txBody>
      </p:sp>
    </p:spTree>
    <p:extLst>
      <p:ext uri="{BB962C8B-B14F-4D97-AF65-F5344CB8AC3E}">
        <p14:creationId xmlns:p14="http://schemas.microsoft.com/office/powerpoint/2010/main" val="66372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14</a:t>
            </a:fld>
            <a:endParaRPr lang="nl-NL"/>
          </a:p>
        </p:txBody>
      </p:sp>
    </p:spTree>
    <p:extLst>
      <p:ext uri="{BB962C8B-B14F-4D97-AF65-F5344CB8AC3E}">
        <p14:creationId xmlns:p14="http://schemas.microsoft.com/office/powerpoint/2010/main" val="331092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15</a:t>
            </a:fld>
            <a:endParaRPr lang="nl-NL"/>
          </a:p>
        </p:txBody>
      </p:sp>
    </p:spTree>
    <p:extLst>
      <p:ext uri="{BB962C8B-B14F-4D97-AF65-F5344CB8AC3E}">
        <p14:creationId xmlns:p14="http://schemas.microsoft.com/office/powerpoint/2010/main" val="310593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16</a:t>
            </a:fld>
            <a:endParaRPr lang="nl-NL"/>
          </a:p>
        </p:txBody>
      </p:sp>
    </p:spTree>
    <p:extLst>
      <p:ext uri="{BB962C8B-B14F-4D97-AF65-F5344CB8AC3E}">
        <p14:creationId xmlns:p14="http://schemas.microsoft.com/office/powerpoint/2010/main" val="3266981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17</a:t>
            </a:fld>
            <a:endParaRPr lang="nl-NL"/>
          </a:p>
        </p:txBody>
      </p:sp>
    </p:spTree>
    <p:extLst>
      <p:ext uri="{BB962C8B-B14F-4D97-AF65-F5344CB8AC3E}">
        <p14:creationId xmlns:p14="http://schemas.microsoft.com/office/powerpoint/2010/main" val="69195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84E06C-4F66-46A2-B160-C07E45620D53}" type="slidenum">
              <a:rPr lang="en-US" smtClean="0"/>
              <a:t>2</a:t>
            </a:fld>
            <a:endParaRPr lang="en-US"/>
          </a:p>
        </p:txBody>
      </p:sp>
    </p:spTree>
    <p:extLst>
      <p:ext uri="{BB962C8B-B14F-4D97-AF65-F5344CB8AC3E}">
        <p14:creationId xmlns:p14="http://schemas.microsoft.com/office/powerpoint/2010/main" val="254093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44538" y="877888"/>
            <a:ext cx="7796213" cy="43862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a:p>
        </p:txBody>
      </p:sp>
    </p:spTree>
    <p:extLst>
      <p:ext uri="{BB962C8B-B14F-4D97-AF65-F5344CB8AC3E}">
        <p14:creationId xmlns:p14="http://schemas.microsoft.com/office/powerpoint/2010/main" val="357655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4</a:t>
            </a:fld>
            <a:endParaRPr lang="nl-NL"/>
          </a:p>
        </p:txBody>
      </p:sp>
    </p:spTree>
    <p:extLst>
      <p:ext uri="{BB962C8B-B14F-4D97-AF65-F5344CB8AC3E}">
        <p14:creationId xmlns:p14="http://schemas.microsoft.com/office/powerpoint/2010/main" val="3060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5</a:t>
            </a:fld>
            <a:endParaRPr lang="nl-NL"/>
          </a:p>
        </p:txBody>
      </p:sp>
    </p:spTree>
    <p:extLst>
      <p:ext uri="{BB962C8B-B14F-4D97-AF65-F5344CB8AC3E}">
        <p14:creationId xmlns:p14="http://schemas.microsoft.com/office/powerpoint/2010/main" val="269303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6</a:t>
            </a:fld>
            <a:endParaRPr lang="nl-NL"/>
          </a:p>
        </p:txBody>
      </p:sp>
    </p:spTree>
    <p:extLst>
      <p:ext uri="{BB962C8B-B14F-4D97-AF65-F5344CB8AC3E}">
        <p14:creationId xmlns:p14="http://schemas.microsoft.com/office/powerpoint/2010/main" val="348559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hebben van rollen heeft voordelen, ze geven duidelijkheid en kunnen rust geven. Rollen zijn vaak aanvullend daardoor kun je meer bereiken. Een nadeel kan zijn dat als je eenmaal in een rol zit dat je daar moeilijk vanaf kunt komen.</a:t>
            </a:r>
          </a:p>
          <a:p>
            <a:endParaRPr lang="nl-NL" dirty="0"/>
          </a:p>
          <a:p>
            <a:r>
              <a:rPr lang="nl-NL" dirty="0"/>
              <a:t>Aan de rollen kun je zien of je te maken hebt met een positieve of negatieve groep</a:t>
            </a:r>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7</a:t>
            </a:fld>
            <a:endParaRPr lang="nl-NL"/>
          </a:p>
        </p:txBody>
      </p:sp>
    </p:spTree>
    <p:extLst>
      <p:ext uri="{BB962C8B-B14F-4D97-AF65-F5344CB8AC3E}">
        <p14:creationId xmlns:p14="http://schemas.microsoft.com/office/powerpoint/2010/main" val="338060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a:p>
            <a:endParaRPr lang="nl-NL" dirty="0"/>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8</a:t>
            </a:fld>
            <a:endParaRPr lang="nl-NL"/>
          </a:p>
        </p:txBody>
      </p:sp>
    </p:spTree>
    <p:extLst>
      <p:ext uri="{BB962C8B-B14F-4D97-AF65-F5344CB8AC3E}">
        <p14:creationId xmlns:p14="http://schemas.microsoft.com/office/powerpoint/2010/main" val="27371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a:p>
            <a:r>
              <a:rPr lang="nl-NL" dirty="0"/>
              <a:t>-Voorbeeld gedrag dictator: “die nieuwe stagiaire pesten we wel even weg”</a:t>
            </a:r>
          </a:p>
          <a:p>
            <a:r>
              <a:rPr lang="nl-NL" dirty="0"/>
              <a:t>-zondebok: Vrienden maken lukt niet, want degene die de zondebok ondersteunt loopt groot risico ook zelf slachtoffer te worden</a:t>
            </a:r>
          </a:p>
          <a:p>
            <a:r>
              <a:rPr lang="nl-NL" dirty="0"/>
              <a:t>-Pesten in een negatieve groep komt vaak voor en is niet op te lossen zonder iets te doen aan de sfeer</a:t>
            </a:r>
          </a:p>
          <a:p>
            <a:endParaRPr lang="nl-NL" dirty="0"/>
          </a:p>
          <a:p>
            <a:r>
              <a:rPr lang="en-US" dirty="0" err="1"/>
              <a:t>Als</a:t>
            </a:r>
            <a:r>
              <a:rPr lang="en-US" dirty="0"/>
              <a:t> je </a:t>
            </a:r>
            <a:r>
              <a:rPr lang="en-US" dirty="0" err="1"/>
              <a:t>eenmaal</a:t>
            </a:r>
            <a:r>
              <a:rPr lang="en-US" dirty="0"/>
              <a:t> </a:t>
            </a:r>
            <a:r>
              <a:rPr lang="en-US" dirty="0" err="1"/>
              <a:t>een</a:t>
            </a:r>
            <a:r>
              <a:rPr lang="en-US" dirty="0"/>
              <a:t> </a:t>
            </a:r>
            <a:r>
              <a:rPr lang="en-US" dirty="0" err="1"/>
              <a:t>bepaalde</a:t>
            </a:r>
            <a:r>
              <a:rPr lang="en-US" dirty="0"/>
              <a:t> </a:t>
            </a:r>
            <a:r>
              <a:rPr lang="en-US" dirty="0" err="1"/>
              <a:t>rol</a:t>
            </a:r>
            <a:r>
              <a:rPr lang="en-US" dirty="0"/>
              <a:t> </a:t>
            </a:r>
            <a:r>
              <a:rPr lang="en-US" dirty="0" err="1"/>
              <a:t>hebt</a:t>
            </a:r>
            <a:r>
              <a:rPr lang="en-US" dirty="0"/>
              <a:t> in </a:t>
            </a:r>
            <a:r>
              <a:rPr lang="en-US" dirty="0" err="1"/>
              <a:t>een</a:t>
            </a:r>
            <a:r>
              <a:rPr lang="en-US" dirty="0"/>
              <a:t> </a:t>
            </a:r>
            <a:r>
              <a:rPr lang="en-US" dirty="0" err="1"/>
              <a:t>groep</a:t>
            </a:r>
            <a:r>
              <a:rPr lang="en-US" dirty="0"/>
              <a:t>, </a:t>
            </a:r>
            <a:r>
              <a:rPr lang="en-US" dirty="0" err="1"/>
              <a:t>kom</a:t>
            </a:r>
            <a:r>
              <a:rPr lang="en-US" dirty="0"/>
              <a:t> je </a:t>
            </a:r>
            <a:r>
              <a:rPr lang="en-US" dirty="0" err="1"/>
              <a:t>daar</a:t>
            </a:r>
            <a:r>
              <a:rPr lang="en-US" dirty="0"/>
              <a:t> </a:t>
            </a:r>
            <a:r>
              <a:rPr lang="en-US" dirty="0" err="1"/>
              <a:t>niet</a:t>
            </a:r>
            <a:r>
              <a:rPr lang="en-US" dirty="0"/>
              <a:t> </a:t>
            </a:r>
            <a:r>
              <a:rPr lang="en-US" dirty="0" err="1"/>
              <a:t>meer</a:t>
            </a:r>
            <a:r>
              <a:rPr lang="en-US" dirty="0"/>
              <a:t> </a:t>
            </a:r>
            <a:r>
              <a:rPr lang="en-US" dirty="0" err="1"/>
              <a:t>zomaar</a:t>
            </a:r>
            <a:r>
              <a:rPr lang="en-US" dirty="0"/>
              <a:t> </a:t>
            </a:r>
            <a:r>
              <a:rPr lang="en-US" dirty="0" err="1"/>
              <a:t>vanaf</a:t>
            </a:r>
            <a:r>
              <a:rPr lang="en-US" dirty="0"/>
              <a:t>: </a:t>
            </a:r>
            <a:r>
              <a:rPr lang="en-US" dirty="0" err="1"/>
              <a:t>groepsleden</a:t>
            </a:r>
            <a:r>
              <a:rPr lang="en-US" dirty="0"/>
              <a:t> </a:t>
            </a:r>
            <a:r>
              <a:rPr lang="en-US" dirty="0" err="1"/>
              <a:t>bekijken</a:t>
            </a:r>
            <a:r>
              <a:rPr lang="en-US" dirty="0"/>
              <a:t> je met </a:t>
            </a:r>
            <a:r>
              <a:rPr lang="en-US" dirty="0" err="1"/>
              <a:t>een</a:t>
            </a:r>
            <a:r>
              <a:rPr lang="en-US" dirty="0"/>
              <a:t> </a:t>
            </a:r>
            <a:r>
              <a:rPr lang="en-US" dirty="0" err="1"/>
              <a:t>bepaalde</a:t>
            </a:r>
            <a:r>
              <a:rPr lang="en-US" dirty="0"/>
              <a:t> </a:t>
            </a:r>
            <a:r>
              <a:rPr lang="en-US" dirty="0" err="1"/>
              <a:t>bril</a:t>
            </a:r>
            <a:r>
              <a:rPr lang="en-US" dirty="0"/>
              <a:t>.</a:t>
            </a:r>
          </a:p>
          <a:p>
            <a:pPr marL="171450" indent="-171450">
              <a:buFontTx/>
              <a:buChar char="-"/>
            </a:pPr>
            <a:r>
              <a:rPr lang="en-US" dirty="0" err="1"/>
              <a:t>leider</a:t>
            </a:r>
            <a:r>
              <a:rPr lang="en-US" dirty="0"/>
              <a:t>, clown, </a:t>
            </a:r>
            <a:r>
              <a:rPr lang="en-US" dirty="0" err="1"/>
              <a:t>stille</a:t>
            </a:r>
            <a:r>
              <a:rPr lang="en-US" dirty="0"/>
              <a:t>, </a:t>
            </a:r>
            <a:r>
              <a:rPr lang="en-US" dirty="0" err="1"/>
              <a:t>degene</a:t>
            </a:r>
            <a:r>
              <a:rPr lang="en-US" dirty="0"/>
              <a:t> die </a:t>
            </a:r>
            <a:r>
              <a:rPr lang="en-US" dirty="0" err="1"/>
              <a:t>altijd</a:t>
            </a:r>
            <a:r>
              <a:rPr lang="en-US" dirty="0"/>
              <a:t> </a:t>
            </a:r>
            <a:r>
              <a:rPr lang="en-US" dirty="0" err="1"/>
              <a:t>zeurt</a:t>
            </a:r>
            <a:r>
              <a:rPr lang="en-US" dirty="0"/>
              <a:t>, </a:t>
            </a:r>
            <a:r>
              <a:rPr lang="en-US" dirty="0" err="1"/>
              <a:t>zondebok</a:t>
            </a:r>
            <a:endParaRPr lang="en-US" dirty="0"/>
          </a:p>
          <a:p>
            <a:pPr marL="171450" indent="-171450">
              <a:buFontTx/>
              <a:buChar char="-"/>
            </a:pPr>
            <a:r>
              <a:rPr lang="en-US" dirty="0" err="1"/>
              <a:t>Sommige</a:t>
            </a:r>
            <a:r>
              <a:rPr lang="en-US" dirty="0"/>
              <a:t> </a:t>
            </a:r>
            <a:r>
              <a:rPr lang="en-US" dirty="0" err="1"/>
              <a:t>groepen</a:t>
            </a:r>
            <a:r>
              <a:rPr lang="en-US" dirty="0"/>
              <a:t> </a:t>
            </a:r>
            <a:r>
              <a:rPr lang="en-US" dirty="0" err="1"/>
              <a:t>hebben</a:t>
            </a:r>
            <a:r>
              <a:rPr lang="en-US" dirty="0"/>
              <a:t> </a:t>
            </a:r>
            <a:r>
              <a:rPr lang="en-US" dirty="0" err="1"/>
              <a:t>een</a:t>
            </a:r>
            <a:r>
              <a:rPr lang="en-US" dirty="0"/>
              <a:t> </a:t>
            </a:r>
            <a:r>
              <a:rPr lang="en-US" dirty="0" err="1"/>
              <a:t>zondebok</a:t>
            </a:r>
            <a:r>
              <a:rPr lang="en-US" dirty="0"/>
              <a:t>/</a:t>
            </a:r>
            <a:r>
              <a:rPr lang="en-US" dirty="0" err="1"/>
              <a:t>zwarte</a:t>
            </a:r>
            <a:r>
              <a:rPr lang="en-US" dirty="0"/>
              <a:t> </a:t>
            </a:r>
            <a:r>
              <a:rPr lang="en-US" dirty="0" err="1"/>
              <a:t>schaap</a:t>
            </a:r>
            <a:r>
              <a:rPr lang="en-US" dirty="0"/>
              <a:t>/</a:t>
            </a:r>
            <a:r>
              <a:rPr lang="en-US" dirty="0" err="1"/>
              <a:t>pispaaltje</a:t>
            </a:r>
            <a:r>
              <a:rPr lang="en-US" dirty="0"/>
              <a:t>: die </a:t>
            </a:r>
            <a:r>
              <a:rPr lang="en-US" dirty="0" err="1"/>
              <a:t>wordt</a:t>
            </a:r>
            <a:r>
              <a:rPr lang="en-US" dirty="0"/>
              <a:t> </a:t>
            </a:r>
            <a:r>
              <a:rPr lang="en-US" dirty="0" err="1"/>
              <a:t>buitengesloten</a:t>
            </a:r>
            <a:r>
              <a:rPr lang="en-US" dirty="0"/>
              <a:t> </a:t>
            </a:r>
            <a:r>
              <a:rPr lang="en-US" dirty="0" err="1"/>
              <a:t>en</a:t>
            </a:r>
            <a:r>
              <a:rPr lang="en-US" dirty="0"/>
              <a:t> </a:t>
            </a:r>
            <a:r>
              <a:rPr lang="en-US" dirty="0" err="1"/>
              <a:t>krijgt</a:t>
            </a:r>
            <a:r>
              <a:rPr lang="en-US" dirty="0"/>
              <a:t> de </a:t>
            </a:r>
            <a:r>
              <a:rPr lang="en-US" dirty="0" err="1"/>
              <a:t>schuld</a:t>
            </a:r>
            <a:r>
              <a:rPr lang="en-US" dirty="0"/>
              <a:t> van </a:t>
            </a:r>
            <a:r>
              <a:rPr lang="en-US" dirty="0" err="1"/>
              <a:t>zaken</a:t>
            </a:r>
            <a:r>
              <a:rPr lang="en-US" dirty="0"/>
              <a:t> die </a:t>
            </a:r>
            <a:r>
              <a:rPr lang="en-US" dirty="0" err="1"/>
              <a:t>misgaan</a:t>
            </a:r>
            <a:r>
              <a:rPr lang="en-US" dirty="0"/>
              <a:t> in de </a:t>
            </a:r>
            <a:r>
              <a:rPr lang="en-US" dirty="0" err="1"/>
              <a:t>groep</a:t>
            </a:r>
            <a:r>
              <a:rPr lang="en-US" dirty="0"/>
              <a:t>, </a:t>
            </a:r>
            <a:r>
              <a:rPr lang="en-US" dirty="0" err="1"/>
              <a:t>ook</a:t>
            </a:r>
            <a:r>
              <a:rPr lang="en-US" dirty="0"/>
              <a:t> </a:t>
            </a:r>
            <a:r>
              <a:rPr lang="en-US" dirty="0" err="1"/>
              <a:t>als</a:t>
            </a:r>
            <a:r>
              <a:rPr lang="en-US" dirty="0"/>
              <a:t> het </a:t>
            </a:r>
            <a:r>
              <a:rPr lang="en-US" dirty="0" err="1"/>
              <a:t>niet</a:t>
            </a:r>
            <a:r>
              <a:rPr lang="en-US" dirty="0"/>
              <a:t> </a:t>
            </a:r>
            <a:r>
              <a:rPr lang="en-US" dirty="0" err="1"/>
              <a:t>hun</a:t>
            </a:r>
            <a:r>
              <a:rPr lang="en-US" dirty="0"/>
              <a:t> </a:t>
            </a:r>
            <a:r>
              <a:rPr lang="en-US" dirty="0" err="1"/>
              <a:t>schuld</a:t>
            </a:r>
            <a:r>
              <a:rPr lang="en-US" dirty="0"/>
              <a:t> is.</a:t>
            </a:r>
          </a:p>
          <a:p>
            <a:pPr marL="171450" indent="-171450">
              <a:buFontTx/>
              <a:buChar char="-"/>
            </a:pPr>
            <a:endParaRPr lang="en-US" dirty="0"/>
          </a:p>
          <a:p>
            <a:pPr marL="0" indent="0">
              <a:buFontTx/>
              <a:buNone/>
            </a:pPr>
            <a:r>
              <a:rPr lang="en-US" dirty="0" err="1"/>
              <a:t>Een</a:t>
            </a:r>
            <a:r>
              <a:rPr lang="en-US" dirty="0"/>
              <a:t> </a:t>
            </a:r>
            <a:r>
              <a:rPr lang="en-US" dirty="0" err="1"/>
              <a:t>zondebok</a:t>
            </a:r>
            <a:r>
              <a:rPr lang="en-US" dirty="0"/>
              <a:t> </a:t>
            </a:r>
            <a:r>
              <a:rPr lang="en-US" dirty="0" err="1"/>
              <a:t>wordt</a:t>
            </a:r>
            <a:r>
              <a:rPr lang="en-US" dirty="0"/>
              <a:t> je </a:t>
            </a:r>
            <a:r>
              <a:rPr lang="en-US" dirty="0" err="1"/>
              <a:t>niet</a:t>
            </a:r>
            <a:r>
              <a:rPr lang="en-US" dirty="0"/>
              <a:t> van de </a:t>
            </a:r>
            <a:r>
              <a:rPr lang="en-US" dirty="0" err="1"/>
              <a:t>ene</a:t>
            </a:r>
            <a:r>
              <a:rPr lang="en-US" dirty="0"/>
              <a:t> op de </a:t>
            </a:r>
            <a:r>
              <a:rPr lang="en-US" dirty="0" err="1"/>
              <a:t>andere</a:t>
            </a:r>
            <a:r>
              <a:rPr lang="en-US" dirty="0"/>
              <a:t> </a:t>
            </a:r>
            <a:r>
              <a:rPr lang="en-US" dirty="0" err="1"/>
              <a:t>dag</a:t>
            </a:r>
            <a:r>
              <a:rPr lang="en-US" dirty="0"/>
              <a:t>. </a:t>
            </a:r>
            <a:r>
              <a:rPr lang="en-US" dirty="0" err="1"/>
              <a:t>Oorzaken</a:t>
            </a:r>
            <a:r>
              <a:rPr lang="en-US" dirty="0"/>
              <a:t> </a:t>
            </a:r>
            <a:r>
              <a:rPr lang="en-US" dirty="0" err="1"/>
              <a:t>kunnen</a:t>
            </a:r>
            <a:r>
              <a:rPr lang="en-US" dirty="0"/>
              <a:t> </a:t>
            </a:r>
            <a:r>
              <a:rPr lang="en-US" dirty="0" err="1"/>
              <a:t>zijn</a:t>
            </a:r>
            <a:r>
              <a:rPr lang="en-US" dirty="0"/>
              <a:t>:</a:t>
            </a:r>
          </a:p>
          <a:p>
            <a:pPr marL="171450" indent="-171450">
              <a:buFontTx/>
              <a:buChar char="-"/>
            </a:pPr>
            <a:r>
              <a:rPr lang="en-US" dirty="0"/>
              <a:t>Anders </a:t>
            </a:r>
            <a:r>
              <a:rPr lang="en-US" dirty="0" err="1"/>
              <a:t>zijn</a:t>
            </a:r>
            <a:endParaRPr lang="en-US" dirty="0"/>
          </a:p>
          <a:p>
            <a:pPr marL="171450" indent="-171450">
              <a:buFontTx/>
              <a:buChar char="-"/>
            </a:pPr>
            <a:r>
              <a:rPr lang="en-US" dirty="0" err="1"/>
              <a:t>Weerloos</a:t>
            </a:r>
            <a:r>
              <a:rPr lang="en-US" dirty="0"/>
              <a:t> </a:t>
            </a:r>
            <a:r>
              <a:rPr lang="en-US" dirty="0" err="1"/>
              <a:t>zijn</a:t>
            </a:r>
            <a:endParaRPr lang="en-US" dirty="0"/>
          </a:p>
          <a:p>
            <a:pPr marL="171450" indent="-171450">
              <a:buFontTx/>
              <a:buChar char="-"/>
            </a:pPr>
            <a:r>
              <a:rPr lang="en-US" dirty="0" err="1"/>
              <a:t>Laag</a:t>
            </a:r>
            <a:r>
              <a:rPr lang="en-US" dirty="0"/>
              <a:t> </a:t>
            </a:r>
            <a:r>
              <a:rPr lang="en-US" dirty="0" err="1"/>
              <a:t>zelfbeeld</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 </a:t>
            </a:r>
            <a:r>
              <a:rPr lang="en-US" dirty="0" err="1"/>
              <a:t>eerder</a:t>
            </a:r>
            <a:r>
              <a:rPr lang="en-US" dirty="0"/>
              <a:t> </a:t>
            </a:r>
            <a:r>
              <a:rPr lang="en-US" dirty="0" err="1"/>
              <a:t>zondebok</a:t>
            </a:r>
            <a:r>
              <a:rPr lang="en-US" dirty="0"/>
              <a:t> </a:t>
            </a:r>
            <a:r>
              <a:rPr lang="en-US" dirty="0" err="1"/>
              <a:t>geweest</a:t>
            </a:r>
            <a:br>
              <a:rPr lang="en-US" dirty="0"/>
            </a:br>
            <a:br>
              <a:rPr lang="en-US" dirty="0"/>
            </a:br>
            <a:r>
              <a:rPr lang="nl-NL" dirty="0"/>
              <a:t>Buitengesloten worden activeert hetzelfde gebied in de hersenen als fysieke pijn.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Ze hebben dit onderzocht door een persoon in een hersenscanner te leggen en een simpel overgooi spel te doen op een computer.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 personen dachten dat ze met 2 echte andere mensen speelden, maar die zagen ze niet.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In werkelijkheid waren die andere “mensen” gewoon de computer, die haar na een paar keer gooien begonnen buiten te sluiten.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Ze gooiden de bal niet meer naar de proefpersoon, maar alleen nog naar elkaar.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Zelfs in zo’n simpel spelletje doet buitensluiten écht pijn! Terwijl het om 2 andere “mensen” gaat die je niet kent en nooit zal leren kennen.</a:t>
            </a:r>
            <a:endParaRPr lang="en-US" dirty="0"/>
          </a:p>
          <a:p>
            <a:endParaRPr lang="nl-NL" dirty="0"/>
          </a:p>
        </p:txBody>
      </p:sp>
      <p:sp>
        <p:nvSpPr>
          <p:cNvPr id="4" name="Tijdelijke aanduiding voor dianummer 3"/>
          <p:cNvSpPr>
            <a:spLocks noGrp="1"/>
          </p:cNvSpPr>
          <p:nvPr>
            <p:ph type="sldNum" sz="quarter" idx="5"/>
          </p:nvPr>
        </p:nvSpPr>
        <p:spPr/>
        <p:txBody>
          <a:bodyPr/>
          <a:lstStyle/>
          <a:p>
            <a:fld id="{19CFC26D-77DE-438D-B7FF-448F3E2B9D50}" type="slidenum">
              <a:rPr lang="nl-NL" smtClean="0"/>
              <a:t>9</a:t>
            </a:fld>
            <a:endParaRPr lang="nl-NL"/>
          </a:p>
        </p:txBody>
      </p:sp>
    </p:spTree>
    <p:extLst>
      <p:ext uri="{BB962C8B-B14F-4D97-AF65-F5344CB8AC3E}">
        <p14:creationId xmlns:p14="http://schemas.microsoft.com/office/powerpoint/2010/main" val="933719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p:nvSpPr>
        <p:spPr bwMode="gray">
          <a:xfrm>
            <a:off x="0" y="2651180"/>
            <a:ext cx="10686123"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16" tIns="45708" rIns="91416" bIns="45708" numCol="1" anchor="t" anchorCtr="0" compatLnSpc="1">
            <a:prstTxWarp prst="textNoShape">
              <a:avLst/>
            </a:prstTxWarp>
          </a:bodyPr>
          <a:lstStyle/>
          <a:p>
            <a:endParaRPr lang="nl-NL" sz="1799" dirty="0"/>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p:nvPicPr>
        <p:blipFill>
          <a:blip r:embed="rId2"/>
          <a:stretch>
            <a:fillRect/>
          </a:stretch>
        </p:blipFill>
        <p:spPr bwMode="gray">
          <a:xfrm>
            <a:off x="0" y="0"/>
            <a:ext cx="2529181"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p:nvSpPr>
        <p:spPr bwMode="gray">
          <a:xfrm>
            <a:off x="0" y="5902805"/>
            <a:ext cx="11083141"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6" name="Freeform 8">
            <a:extLst>
              <a:ext uri="{FF2B5EF4-FFF2-40B4-BE49-F238E27FC236}">
                <a16:creationId xmlns:a16="http://schemas.microsoft.com/office/drawing/2014/main" id="{7E192F58-F91B-4416-B477-74B5401C0FA3}"/>
              </a:ext>
            </a:extLst>
          </p:cNvPr>
          <p:cNvSpPr>
            <a:spLocks noSelect="1"/>
          </p:cNvSpPr>
          <p:nvPr/>
        </p:nvSpPr>
        <p:spPr bwMode="gray">
          <a:xfrm>
            <a:off x="9850799" y="6071185"/>
            <a:ext cx="747981"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7" name="Freeform 9">
            <a:extLst>
              <a:ext uri="{FF2B5EF4-FFF2-40B4-BE49-F238E27FC236}">
                <a16:creationId xmlns:a16="http://schemas.microsoft.com/office/drawing/2014/main" id="{CDC6A206-75AC-4A75-97EE-B296C24E1C25}"/>
              </a:ext>
            </a:extLst>
          </p:cNvPr>
          <p:cNvSpPr>
            <a:spLocks noSelect="1"/>
          </p:cNvSpPr>
          <p:nvPr/>
        </p:nvSpPr>
        <p:spPr bwMode="gray">
          <a:xfrm>
            <a:off x="9490307" y="6071185"/>
            <a:ext cx="34461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24" name="Freeform 13">
            <a:extLst>
              <a:ext uri="{FF2B5EF4-FFF2-40B4-BE49-F238E27FC236}">
                <a16:creationId xmlns:a16="http://schemas.microsoft.com/office/drawing/2014/main" id="{31D0FF1F-7CCB-4A92-903F-3DD77450A463}"/>
              </a:ext>
            </a:extLst>
          </p:cNvPr>
          <p:cNvSpPr>
            <a:spLocks noSelect="1"/>
          </p:cNvSpPr>
          <p:nvPr/>
        </p:nvSpPr>
        <p:spPr bwMode="gray">
          <a:xfrm>
            <a:off x="4762" y="719138"/>
            <a:ext cx="2298102"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p:nvPicPr>
        <p:blipFill>
          <a:blip r:embed="rId3"/>
          <a:stretch>
            <a:fillRect/>
          </a:stretch>
        </p:blipFill>
        <p:spPr bwMode="gray">
          <a:xfrm>
            <a:off x="4679" y="719280"/>
            <a:ext cx="2298002" cy="1440600"/>
          </a:xfrm>
          <a:prstGeom prst="rect">
            <a:avLst/>
          </a:prstGeom>
        </p:spPr>
      </p:pic>
      <p:sp>
        <p:nvSpPr>
          <p:cNvPr id="2" name="Titel 1"/>
          <p:cNvSpPr>
            <a:spLocks noGrp="1" noSelect="1"/>
          </p:cNvSpPr>
          <p:nvPr>
            <p:ph type="ctrTitle" hasCustomPrompt="1"/>
          </p:nvPr>
        </p:nvSpPr>
        <p:spPr bwMode="gray">
          <a:xfrm>
            <a:off x="1337078" y="3615160"/>
            <a:ext cx="9150266" cy="893961"/>
          </a:xfrm>
        </p:spPr>
        <p:txBody>
          <a:bodyPr anchor="t" anchorCtr="0"/>
          <a:lstStyle>
            <a:lvl1pPr algn="l">
              <a:defRPr sz="5398">
                <a:solidFill>
                  <a:schemeClr val="tx1"/>
                </a:solidFill>
              </a:defRPr>
            </a:lvl1pPr>
          </a:lstStyle>
          <a:p>
            <a:r>
              <a:rPr lang="nl-NL" noProof="1"/>
              <a:t>[Titel]</a:t>
            </a:r>
          </a:p>
        </p:txBody>
      </p:sp>
      <p:sp>
        <p:nvSpPr>
          <p:cNvPr id="3" name="***Ondertitel 2"/>
          <p:cNvSpPr>
            <a:spLocks noGrp="1" noSelect="1"/>
          </p:cNvSpPr>
          <p:nvPr>
            <p:ph type="subTitle" idx="1" hasCustomPrompt="1"/>
          </p:nvPr>
        </p:nvSpPr>
        <p:spPr bwMode="gray">
          <a:xfrm>
            <a:off x="1344710" y="4535454"/>
            <a:ext cx="9142635" cy="564468"/>
          </a:xfrm>
        </p:spPr>
        <p:txBody>
          <a:bodyPr/>
          <a:lstStyle>
            <a:lvl1pPr marL="0" indent="0" algn="l">
              <a:buNone/>
              <a:defRPr sz="3099">
                <a:solidFill>
                  <a:schemeClr val="tx1"/>
                </a:solidFill>
                <a:latin typeface="+mj-lt"/>
              </a:defRPr>
            </a:lvl1pPr>
            <a:lvl2pPr marL="544306" indent="0" algn="ctr">
              <a:buNone/>
              <a:defRPr>
                <a:solidFill>
                  <a:schemeClr val="tx1">
                    <a:tint val="75000"/>
                  </a:schemeClr>
                </a:solidFill>
              </a:defRPr>
            </a:lvl2pPr>
            <a:lvl3pPr marL="1088610" indent="0" algn="ctr">
              <a:buNone/>
              <a:defRPr>
                <a:solidFill>
                  <a:schemeClr val="tx1">
                    <a:tint val="75000"/>
                  </a:schemeClr>
                </a:solidFill>
              </a:defRPr>
            </a:lvl3pPr>
            <a:lvl4pPr marL="1632916" indent="0" algn="ctr">
              <a:buNone/>
              <a:defRPr>
                <a:solidFill>
                  <a:schemeClr val="tx1">
                    <a:tint val="75000"/>
                  </a:schemeClr>
                </a:solidFill>
              </a:defRPr>
            </a:lvl4pPr>
            <a:lvl5pPr marL="2177222" indent="0" algn="ctr">
              <a:buNone/>
              <a:defRPr>
                <a:solidFill>
                  <a:schemeClr val="tx1">
                    <a:tint val="75000"/>
                  </a:schemeClr>
                </a:solidFill>
              </a:defRPr>
            </a:lvl5pPr>
            <a:lvl6pPr marL="2721526" indent="0" algn="ctr">
              <a:buNone/>
              <a:defRPr>
                <a:solidFill>
                  <a:schemeClr val="tx1">
                    <a:tint val="75000"/>
                  </a:schemeClr>
                </a:solidFill>
              </a:defRPr>
            </a:lvl6pPr>
            <a:lvl7pPr marL="3265831" indent="0" algn="ctr">
              <a:buNone/>
              <a:defRPr>
                <a:solidFill>
                  <a:schemeClr val="tx1">
                    <a:tint val="75000"/>
                  </a:schemeClr>
                </a:solidFill>
              </a:defRPr>
            </a:lvl7pPr>
            <a:lvl8pPr marL="3810137" indent="0" algn="ctr">
              <a:buNone/>
              <a:defRPr>
                <a:solidFill>
                  <a:schemeClr val="tx1">
                    <a:tint val="75000"/>
                  </a:schemeClr>
                </a:solidFill>
              </a:defRPr>
            </a:lvl8pPr>
            <a:lvl9pPr marL="4354442" indent="0" algn="ctr">
              <a:buNone/>
              <a:defRPr>
                <a:solidFill>
                  <a:schemeClr val="tx1">
                    <a:tint val="75000"/>
                  </a:schemeClr>
                </a:solidFill>
              </a:defRPr>
            </a:lvl9pPr>
          </a:lstStyle>
          <a:p>
            <a:r>
              <a:rPr lang="nl-NL" noProof="1"/>
              <a:t>[Subtitel]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p:nvSpPr>
        <p:spPr bwMode="gray">
          <a:xfrm>
            <a:off x="1920623" y="6024207"/>
            <a:ext cx="143979" cy="246221"/>
          </a:xfrm>
          <a:prstGeom prst="rect">
            <a:avLst/>
          </a:prstGeom>
          <a:noFill/>
        </p:spPr>
        <p:txBody>
          <a:bodyPr wrap="square" lIns="0" tIns="0" rIns="0" bIns="0" rtlCol="0" anchor="ctr">
            <a:spAutoFit/>
          </a:bodyPr>
          <a:lstStyle/>
          <a:p>
            <a:pPr algn="ctr"/>
            <a:endParaRPr lang="nl-NL" sz="1600" b="1" dirty="0">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59947" y="6021288"/>
            <a:ext cx="1704655" cy="252000"/>
          </a:xfrm>
        </p:spPr>
        <p:txBody>
          <a:bodyPr/>
          <a:lstStyle/>
          <a:p>
            <a:fld id="{E6E18D78-A130-4D00-8E51-5C8A7FE4681B}" type="datetimeFigureOut">
              <a:rPr lang="nl-NL" smtClean="0"/>
              <a:t>27-10-2022</a:t>
            </a:fld>
            <a:endParaRPr lang="nl-NL"/>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endParaRPr lang="nl-NL"/>
          </a:p>
        </p:txBody>
      </p:sp>
    </p:spTree>
    <p:extLst>
      <p:ext uri="{BB962C8B-B14F-4D97-AF65-F5344CB8AC3E}">
        <p14:creationId xmlns:p14="http://schemas.microsoft.com/office/powerpoint/2010/main" val="257039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eg">
    <p:bg bwMode="gray">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3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59119-428F-4FEE-A7F7-31172621EF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5F5D356-E93E-4640-BA05-8C57728F539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9B6F329-5F51-431C-B31F-9612F94050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2CB309-0CB5-4C60-AF3C-1A9FD6246D62}"/>
              </a:ext>
            </a:extLst>
          </p:cNvPr>
          <p:cNvSpPr>
            <a:spLocks noGrp="1"/>
          </p:cNvSpPr>
          <p:nvPr>
            <p:ph type="dt" sz="half" idx="10"/>
          </p:nvPr>
        </p:nvSpPr>
        <p:spPr/>
        <p:txBody>
          <a:bodyPr/>
          <a:lstStyle/>
          <a:p>
            <a:fld id="{E6E18D78-A130-4D00-8E51-5C8A7FE4681B}" type="datetimeFigureOut">
              <a:rPr lang="nl-NL" smtClean="0"/>
              <a:t>27-10-2022</a:t>
            </a:fld>
            <a:endParaRPr lang="nl-NL"/>
          </a:p>
        </p:txBody>
      </p:sp>
      <p:sp>
        <p:nvSpPr>
          <p:cNvPr id="6" name="Tijdelijke aanduiding voor voettekst 5">
            <a:extLst>
              <a:ext uri="{FF2B5EF4-FFF2-40B4-BE49-F238E27FC236}">
                <a16:creationId xmlns:a16="http://schemas.microsoft.com/office/drawing/2014/main" id="{C7D7678B-BFB0-406E-8BBF-E6D9A83921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AFF681-9A81-4167-943D-9D1394970989}"/>
              </a:ext>
            </a:extLst>
          </p:cNvPr>
          <p:cNvSpPr>
            <a:spLocks noGrp="1"/>
          </p:cNvSpPr>
          <p:nvPr>
            <p:ph type="sldNum" sz="quarter" idx="12"/>
          </p:nvPr>
        </p:nvSpPr>
        <p:spPr/>
        <p:txBody>
          <a:bodyPr/>
          <a:lstStyle/>
          <a:p>
            <a:fld id="{5781CF7D-8438-4950-B1E0-518F5E69775A}" type="slidenum">
              <a:rPr lang="nl-NL" smtClean="0"/>
              <a:t>‹nr.›</a:t>
            </a:fld>
            <a:endParaRPr lang="nl-NL"/>
          </a:p>
        </p:txBody>
      </p:sp>
    </p:spTree>
    <p:extLst>
      <p:ext uri="{BB962C8B-B14F-4D97-AF65-F5344CB8AC3E}">
        <p14:creationId xmlns:p14="http://schemas.microsoft.com/office/powerpoint/2010/main" val="294836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Tree>
    <p:extLst>
      <p:ext uri="{BB962C8B-B14F-4D97-AF65-F5344CB8AC3E}">
        <p14:creationId xmlns:p14="http://schemas.microsoft.com/office/powerpoint/2010/main" val="20757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344609" y="2313000"/>
            <a:ext cx="4318875" cy="338436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5844517" y="2313000"/>
            <a:ext cx="4318875" cy="338436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spTree>
    <p:extLst>
      <p:ext uri="{BB962C8B-B14F-4D97-AF65-F5344CB8AC3E}">
        <p14:creationId xmlns:p14="http://schemas.microsoft.com/office/powerpoint/2010/main" val="281528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F4AF2CF-82A0-4678-9D52-724D569E8A6C}"/>
              </a:ext>
            </a:extLst>
          </p:cNvPr>
          <p:cNvSpPr>
            <a:spLocks noSelect="1"/>
          </p:cNvSpPr>
          <p:nvPr/>
        </p:nvSpPr>
        <p:spPr bwMode="gray">
          <a:xfrm>
            <a:off x="0" y="1"/>
            <a:ext cx="12185708"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4" name="Tijdelijke aanduiding voor afbeelding 3">
            <a:extLst>
              <a:ext uri="{FF2B5EF4-FFF2-40B4-BE49-F238E27FC236}">
                <a16:creationId xmlns:a16="http://schemas.microsoft.com/office/drawing/2014/main" id="{64C75092-D6E5-4ED0-871B-50F6B27A021F}"/>
              </a:ext>
            </a:extLst>
          </p:cNvPr>
          <p:cNvSpPr>
            <a:spLocks noGrp="1" noSelect="1"/>
          </p:cNvSpPr>
          <p:nvPr>
            <p:ph type="pic" idx="13" hasCustomPrompt="1"/>
          </p:nvPr>
        </p:nvSpPr>
        <p:spPr bwMode="gray">
          <a:xfrm>
            <a:off x="0" y="1"/>
            <a:ext cx="12192000" cy="6857999"/>
          </a:xfrm>
        </p:spPr>
        <p:txBody>
          <a:bodyPr anchor="ctr"/>
          <a:lstStyle>
            <a:lvl1pPr marL="270027" indent="-270027" algn="ctr" defTabSz="1088610" rtl="0" eaLnBrk="1" latinLnBrk="0" hangingPunct="1">
              <a:spcBef>
                <a:spcPts val="0"/>
              </a:spcBef>
              <a:buFont typeface="Arial" pitchFamily="34" charset="0"/>
              <a:buNone/>
              <a:defRPr/>
            </a:lvl1pPr>
          </a:lstStyle>
          <a:p>
            <a:r>
              <a:rPr lang="nl-NL" dirty="0"/>
              <a:t>[Afbeelding]</a:t>
            </a:r>
          </a:p>
        </p:txBody>
      </p:sp>
      <p:sp>
        <p:nvSpPr>
          <p:cNvPr id="9" name="Tijdelijke aanduiding voor afbeelding 3 (PHJU)">
            <a:extLst>
              <a:ext uri="{FF2B5EF4-FFF2-40B4-BE49-F238E27FC236}">
                <a16:creationId xmlns:a16="http://schemas.microsoft.com/office/drawing/2014/main" id="{E968B1FB-1E9D-44FF-85F4-7BEC7C5A53F0}"/>
              </a:ext>
            </a:extLst>
          </p:cNvPr>
          <p:cNvSpPr>
            <a:spLocks noGrp="1" noSelect="1"/>
          </p:cNvSpPr>
          <p:nvPr>
            <p:ph type="body" idx="14" hasCustomPrompt="1"/>
          </p:nvPr>
        </p:nvSpPr>
        <p:spPr bwMode="gray">
          <a:xfrm>
            <a:off x="0" y="2"/>
            <a:ext cx="2529061" cy="6857999"/>
          </a:xfrm>
          <a:blipFill>
            <a:blip r:embed="rId2"/>
            <a:stretch>
              <a:fillRect/>
            </a:stretch>
          </a:blipFill>
        </p:spPr>
        <p:txBody>
          <a:bodyPr/>
          <a:lstStyle>
            <a:lvl1pPr marL="270027" indent="-270027" algn="l" defTabSz="1088610" rtl="0" eaLnBrk="1" latinLnBrk="0" hangingPunct="1">
              <a:spcBef>
                <a:spcPts val="0"/>
              </a:spcBef>
              <a:buFont typeface="Arial" pitchFamily="34" charset="0"/>
              <a:buNone/>
              <a:defRPr/>
            </a:lvl1pPr>
          </a:lstStyle>
          <a:p>
            <a:r>
              <a:rPr lang="nl-NL" dirty="0"/>
              <a:t> </a:t>
            </a:r>
          </a:p>
        </p:txBody>
      </p:sp>
    </p:spTree>
    <p:extLst>
      <p:ext uri="{BB962C8B-B14F-4D97-AF65-F5344CB8AC3E}">
        <p14:creationId xmlns:p14="http://schemas.microsoft.com/office/powerpoint/2010/main" val="267084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bg>
      <p:bgPr>
        <a:solidFill>
          <a:srgbClr val="D4EDFC"/>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1004442" y="2240868"/>
            <a:ext cx="10166800" cy="1764196"/>
          </a:xfrm>
        </p:spPr>
        <p:txBody>
          <a:bodyPr anchor="t"/>
          <a:lstStyle>
            <a:lvl1pPr algn="ctr">
              <a:defRPr sz="5498">
                <a:solidFill>
                  <a:schemeClr val="tx1"/>
                </a:solidFill>
              </a:defRPr>
            </a:lvl1pPr>
          </a:lstStyle>
          <a:p>
            <a:pPr lvl="0"/>
            <a:r>
              <a:rPr lang="nl-NL" noProof="1"/>
              <a:t>[Titel]</a:t>
            </a:r>
            <a:br>
              <a:rPr lang="nl-NL" noProof="1"/>
            </a:br>
            <a:endParaRPr lang="nl-NL" noProof="1"/>
          </a:p>
        </p:txBody>
      </p:sp>
      <p:sp>
        <p:nvSpPr>
          <p:cNvPr id="11" name="Tijdelijke aanduiding voor tekst 10">
            <a:extLst>
              <a:ext uri="{FF2B5EF4-FFF2-40B4-BE49-F238E27FC236}">
                <a16:creationId xmlns:a16="http://schemas.microsoft.com/office/drawing/2014/main" id="{9EA2CB4D-0B72-4771-8774-C128702AE7CE}"/>
              </a:ext>
            </a:extLst>
          </p:cNvPr>
          <p:cNvSpPr>
            <a:spLocks noGrp="1" noSelect="1"/>
          </p:cNvSpPr>
          <p:nvPr>
            <p:ph type="body" sz="quarter" idx="10" hasCustomPrompt="1"/>
          </p:nvPr>
        </p:nvSpPr>
        <p:spPr bwMode="gray">
          <a:xfrm>
            <a:off x="1004627" y="4149812"/>
            <a:ext cx="10166877" cy="1187400"/>
          </a:xfrm>
        </p:spPr>
        <p:txBody>
          <a:bodyPr/>
          <a:lstStyle>
            <a:lvl1pPr marL="0" indent="0" algn="ctr">
              <a:buFontTx/>
              <a:buNone/>
              <a:defRPr sz="3399" b="0">
                <a:solidFill>
                  <a:schemeClr val="tx1"/>
                </a:solidFill>
                <a:latin typeface="+mj-lt"/>
              </a:defRPr>
            </a:lvl1pPr>
            <a:lvl2pPr marL="0" indent="0" algn="ctr">
              <a:buFontTx/>
              <a:buNone/>
              <a:defRPr sz="3399" b="0">
                <a:solidFill>
                  <a:schemeClr val="tx1"/>
                </a:solidFill>
              </a:defRPr>
            </a:lvl2pPr>
            <a:lvl3pPr marL="0" indent="0" algn="ctr">
              <a:buFontTx/>
              <a:buNone/>
              <a:defRPr sz="3399" b="0">
                <a:solidFill>
                  <a:schemeClr val="tx1"/>
                </a:solidFill>
              </a:defRPr>
            </a:lvl3pPr>
            <a:lvl4pPr marL="0" algn="ctr">
              <a:buFontTx/>
              <a:buNone/>
              <a:defRPr sz="3399" b="0">
                <a:solidFill>
                  <a:schemeClr val="tx1"/>
                </a:solidFill>
              </a:defRPr>
            </a:lvl4pPr>
            <a:lvl5pPr marL="0" algn="ctr">
              <a:buFontTx/>
              <a:buNone/>
              <a:defRPr sz="3399" b="0">
                <a:solidFill>
                  <a:schemeClr val="tx1"/>
                </a:solidFill>
              </a:defRPr>
            </a:lvl5pPr>
            <a:lvl6pPr marL="0" algn="ctr">
              <a:buFontTx/>
              <a:buNone/>
              <a:defRPr sz="3399" b="0">
                <a:solidFill>
                  <a:schemeClr val="tx1"/>
                </a:solidFill>
              </a:defRPr>
            </a:lvl6pPr>
            <a:lvl7pPr marL="0" algn="ctr">
              <a:buFontTx/>
              <a:buNone/>
              <a:defRPr sz="3399" b="0">
                <a:solidFill>
                  <a:schemeClr val="tx1"/>
                </a:solidFill>
              </a:defRPr>
            </a:lvl7pPr>
            <a:lvl8pPr marL="0" algn="ctr">
              <a:buFontTx/>
              <a:buNone/>
              <a:defRPr sz="3399" b="0">
                <a:solidFill>
                  <a:schemeClr val="tx1"/>
                </a:solidFill>
              </a:defRPr>
            </a:lvl8pPr>
            <a:lvl9pPr marL="0" algn="ctr">
              <a:buFontTx/>
              <a:buNone/>
              <a:defRPr sz="3399" b="0">
                <a:solidFill>
                  <a:schemeClr val="tx1"/>
                </a:solidFill>
              </a:defRPr>
            </a:lvl9pPr>
          </a:lstStyle>
          <a:p>
            <a:pPr lvl="0"/>
            <a:r>
              <a:rPr lang="nl-NL" dirty="0"/>
              <a:t>[Ondertitel]</a:t>
            </a:r>
          </a:p>
        </p:txBody>
      </p:sp>
    </p:spTree>
    <p:extLst>
      <p:ext uri="{BB962C8B-B14F-4D97-AF65-F5344CB8AC3E}">
        <p14:creationId xmlns:p14="http://schemas.microsoft.com/office/powerpoint/2010/main" val="368239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leine tekst en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D72B64D-68B0-4E1E-B069-061DBB6A1658}"/>
              </a:ext>
            </a:extLst>
          </p:cNvPr>
          <p:cNvSpPr>
            <a:spLocks noSelect="1"/>
          </p:cNvSpPr>
          <p:nvPr/>
        </p:nvSpPr>
        <p:spPr bwMode="gray">
          <a:xfrm>
            <a:off x="4217987" y="1"/>
            <a:ext cx="7967721"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2" name="***Titel 1"/>
          <p:cNvSpPr>
            <a:spLocks noGrp="1" noSelect="1"/>
          </p:cNvSpPr>
          <p:nvPr>
            <p:ph type="title" hasCustomPrompt="1"/>
          </p:nvPr>
        </p:nvSpPr>
        <p:spPr bwMode="gray">
          <a:xfrm>
            <a:off x="979462" y="1232756"/>
            <a:ext cx="2951288" cy="840998"/>
          </a:xfrm>
        </p:spPr>
        <p:txBody>
          <a:bodyPr/>
          <a:lstStyle>
            <a:lvl1pPr>
              <a:defRPr sz="1999"/>
            </a:lvl1pPr>
          </a:lstStyle>
          <a:p>
            <a:pPr lvl="0"/>
            <a:r>
              <a:rPr lang="nl-NL" noProof="1"/>
              <a:t>[Titel]</a:t>
            </a:r>
          </a:p>
        </p:txBody>
      </p:sp>
      <p:sp>
        <p:nvSpPr>
          <p:cNvPr id="3" name="Tijdelijke aanduiding voor afbeelding 3">
            <a:extLst>
              <a:ext uri="{FF2B5EF4-FFF2-40B4-BE49-F238E27FC236}">
                <a16:creationId xmlns:a16="http://schemas.microsoft.com/office/drawing/2014/main" id="{70B3CF3C-7BA3-476D-9EE5-ECB24C8A1DF6}"/>
              </a:ext>
            </a:extLst>
          </p:cNvPr>
          <p:cNvSpPr>
            <a:spLocks noGrp="1" noSelect="1"/>
          </p:cNvSpPr>
          <p:nvPr>
            <p:ph type="pic" idx="10" hasCustomPrompt="1"/>
          </p:nvPr>
        </p:nvSpPr>
        <p:spPr bwMode="gray">
          <a:xfrm>
            <a:off x="4224279" y="0"/>
            <a:ext cx="7967721" cy="6858000"/>
          </a:xfrm>
        </p:spPr>
        <p:txBody>
          <a:bodyPr/>
          <a:lstStyle>
            <a:lvl1pPr marL="230331" indent="-230331" algn="l" defTabSz="1088610" rtl="0" eaLnBrk="1" latinLnBrk="0" hangingPunct="1">
              <a:spcBef>
                <a:spcPts val="0"/>
              </a:spcBef>
              <a:buFont typeface="Arial" pitchFamily="34" charset="0"/>
              <a:buNone/>
              <a:defRPr/>
            </a:lvl1pPr>
          </a:lstStyle>
          <a:p>
            <a:r>
              <a:rPr lang="nl-NL" dirty="0"/>
              <a:t>[Afbeelding]</a:t>
            </a:r>
          </a:p>
        </p:txBody>
      </p:sp>
      <p:sp>
        <p:nvSpPr>
          <p:cNvPr id="6" name="Tijdelijke aanduiding voor tekst 5">
            <a:extLst>
              <a:ext uri="{FF2B5EF4-FFF2-40B4-BE49-F238E27FC236}">
                <a16:creationId xmlns:a16="http://schemas.microsoft.com/office/drawing/2014/main" id="{3570D465-F8AA-4A1E-971D-9DC1400227DA}"/>
              </a:ext>
            </a:extLst>
          </p:cNvPr>
          <p:cNvSpPr>
            <a:spLocks noGrp="1" noSelect="1"/>
          </p:cNvSpPr>
          <p:nvPr>
            <p:ph type="body" sz="quarter" idx="11" hasCustomPrompt="1"/>
          </p:nvPr>
        </p:nvSpPr>
        <p:spPr bwMode="gray">
          <a:xfrm>
            <a:off x="985034" y="2204864"/>
            <a:ext cx="2951288" cy="2988332"/>
          </a:xfrm>
        </p:spPr>
        <p:txBody>
          <a:bodyPr/>
          <a:lstStyle>
            <a:lvl1pPr marL="0" indent="0">
              <a:buFontTx/>
              <a:buNone/>
              <a:defRPr sz="1999" b="0">
                <a:solidFill>
                  <a:schemeClr val="tx1"/>
                </a:solidFill>
              </a:defRPr>
            </a:lvl1pPr>
            <a:lvl2pPr marL="0" indent="0">
              <a:buFontTx/>
              <a:buNone/>
              <a:defRPr sz="1999" b="0">
                <a:solidFill>
                  <a:schemeClr val="tx1"/>
                </a:solidFill>
              </a:defRPr>
            </a:lvl2pPr>
            <a:lvl3pPr marL="0" indent="0">
              <a:buFontTx/>
              <a:buNone/>
              <a:defRPr sz="1999" b="0">
                <a:solidFill>
                  <a:schemeClr val="tx1"/>
                </a:solidFill>
              </a:defRPr>
            </a:lvl3pPr>
            <a:lvl4pPr marL="0">
              <a:buFontTx/>
              <a:buNone/>
              <a:defRPr sz="1999" b="0">
                <a:solidFill>
                  <a:schemeClr val="tx1"/>
                </a:solidFill>
              </a:defRPr>
            </a:lvl4pPr>
            <a:lvl5pPr marL="0">
              <a:buFontTx/>
              <a:buNone/>
              <a:defRPr sz="1999" b="0">
                <a:solidFill>
                  <a:schemeClr val="tx1"/>
                </a:solidFill>
              </a:defRPr>
            </a:lvl5pPr>
            <a:lvl6pPr marL="0">
              <a:buFontTx/>
              <a:buNone/>
              <a:defRPr sz="1999" b="0">
                <a:solidFill>
                  <a:schemeClr val="tx1"/>
                </a:solidFill>
              </a:defRPr>
            </a:lvl6pPr>
            <a:lvl7pPr marL="0">
              <a:buFontTx/>
              <a:buNone/>
              <a:defRPr sz="1999" b="0">
                <a:solidFill>
                  <a:schemeClr val="tx1"/>
                </a:solidFill>
              </a:defRPr>
            </a:lvl7pPr>
            <a:lvl8pPr marL="0">
              <a:buFontTx/>
              <a:buNone/>
              <a:defRPr sz="1999" b="0">
                <a:solidFill>
                  <a:schemeClr val="tx1"/>
                </a:solidFill>
              </a:defRPr>
            </a:lvl8pPr>
            <a:lvl9pPr marL="0">
              <a:buFontTx/>
              <a:buNone/>
              <a:defRPr sz="1999" b="0">
                <a:solidFill>
                  <a:schemeClr val="tx1"/>
                </a:solidFill>
              </a:defRPr>
            </a:lvl9pPr>
          </a:lstStyle>
          <a:p>
            <a:pPr lvl="0"/>
            <a:r>
              <a:rPr lang="nl-NL" dirty="0"/>
              <a:t>[Tekst]</a:t>
            </a:r>
          </a:p>
        </p:txBody>
      </p:sp>
    </p:spTree>
    <p:extLst>
      <p:ext uri="{BB962C8B-B14F-4D97-AF65-F5344CB8AC3E}">
        <p14:creationId xmlns:p14="http://schemas.microsoft.com/office/powerpoint/2010/main" val="228715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dia zonder subtitel">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p:nvSpPr>
        <p:spPr bwMode="gray">
          <a:xfrm>
            <a:off x="0" y="2651180"/>
            <a:ext cx="10686123"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16" tIns="45708" rIns="91416" bIns="45708" numCol="1" anchor="t" anchorCtr="0" compatLnSpc="1">
            <a:prstTxWarp prst="textNoShape">
              <a:avLst/>
            </a:prstTxWarp>
          </a:bodyPr>
          <a:lstStyle/>
          <a:p>
            <a:endParaRPr lang="nl-NL" sz="1799" dirty="0"/>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p:nvPicPr>
        <p:blipFill>
          <a:blip r:embed="rId2"/>
          <a:stretch>
            <a:fillRect/>
          </a:stretch>
        </p:blipFill>
        <p:spPr bwMode="gray">
          <a:xfrm>
            <a:off x="0" y="0"/>
            <a:ext cx="2529181"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p:nvSpPr>
        <p:spPr bwMode="gray">
          <a:xfrm>
            <a:off x="0" y="5902805"/>
            <a:ext cx="11083141"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6" name="Freeform 8">
            <a:extLst>
              <a:ext uri="{FF2B5EF4-FFF2-40B4-BE49-F238E27FC236}">
                <a16:creationId xmlns:a16="http://schemas.microsoft.com/office/drawing/2014/main" id="{7E192F58-F91B-4416-B477-74B5401C0FA3}"/>
              </a:ext>
            </a:extLst>
          </p:cNvPr>
          <p:cNvSpPr>
            <a:spLocks noSelect="1"/>
          </p:cNvSpPr>
          <p:nvPr/>
        </p:nvSpPr>
        <p:spPr bwMode="gray">
          <a:xfrm>
            <a:off x="9850799" y="6071185"/>
            <a:ext cx="747981"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7" name="Freeform 9">
            <a:extLst>
              <a:ext uri="{FF2B5EF4-FFF2-40B4-BE49-F238E27FC236}">
                <a16:creationId xmlns:a16="http://schemas.microsoft.com/office/drawing/2014/main" id="{CDC6A206-75AC-4A75-97EE-B296C24E1C25}"/>
              </a:ext>
            </a:extLst>
          </p:cNvPr>
          <p:cNvSpPr>
            <a:spLocks noSelect="1"/>
          </p:cNvSpPr>
          <p:nvPr/>
        </p:nvSpPr>
        <p:spPr bwMode="gray">
          <a:xfrm>
            <a:off x="9490307" y="6071185"/>
            <a:ext cx="34461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24" name="Freeform 13">
            <a:extLst>
              <a:ext uri="{FF2B5EF4-FFF2-40B4-BE49-F238E27FC236}">
                <a16:creationId xmlns:a16="http://schemas.microsoft.com/office/drawing/2014/main" id="{31D0FF1F-7CCB-4A92-903F-3DD77450A463}"/>
              </a:ext>
            </a:extLst>
          </p:cNvPr>
          <p:cNvSpPr>
            <a:spLocks noSelect="1"/>
          </p:cNvSpPr>
          <p:nvPr/>
        </p:nvSpPr>
        <p:spPr bwMode="gray">
          <a:xfrm>
            <a:off x="4762" y="719138"/>
            <a:ext cx="2298102"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p:nvPicPr>
        <p:blipFill>
          <a:blip r:embed="rId3"/>
          <a:stretch>
            <a:fillRect/>
          </a:stretch>
        </p:blipFill>
        <p:spPr bwMode="gray">
          <a:xfrm>
            <a:off x="4679" y="719280"/>
            <a:ext cx="2298002" cy="1440600"/>
          </a:xfrm>
          <a:prstGeom prst="rect">
            <a:avLst/>
          </a:prstGeom>
        </p:spPr>
      </p:pic>
      <p:sp>
        <p:nvSpPr>
          <p:cNvPr id="2" name="Titel 1"/>
          <p:cNvSpPr>
            <a:spLocks noGrp="1" noSelect="1"/>
          </p:cNvSpPr>
          <p:nvPr>
            <p:ph type="ctrTitle" hasCustomPrompt="1"/>
          </p:nvPr>
        </p:nvSpPr>
        <p:spPr bwMode="gray">
          <a:xfrm>
            <a:off x="1337078" y="3615160"/>
            <a:ext cx="9150266" cy="1974081"/>
          </a:xfrm>
        </p:spPr>
        <p:txBody>
          <a:bodyPr anchor="t" anchorCtr="0"/>
          <a:lstStyle>
            <a:lvl1pPr algn="l">
              <a:defRPr sz="5398">
                <a:solidFill>
                  <a:schemeClr val="tx1"/>
                </a:solidFill>
              </a:defRPr>
            </a:lvl1pPr>
          </a:lstStyle>
          <a:p>
            <a:r>
              <a:rPr lang="nl-NL" noProof="1"/>
              <a:t>[Titel]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p:nvSpPr>
        <p:spPr bwMode="gray">
          <a:xfrm>
            <a:off x="1920623" y="6024207"/>
            <a:ext cx="143979" cy="246221"/>
          </a:xfrm>
          <a:prstGeom prst="rect">
            <a:avLst/>
          </a:prstGeom>
          <a:noFill/>
        </p:spPr>
        <p:txBody>
          <a:bodyPr wrap="square" lIns="0" tIns="0" rIns="0" bIns="0" rtlCol="0" anchor="ctr">
            <a:spAutoFit/>
          </a:bodyPr>
          <a:lstStyle/>
          <a:p>
            <a:pPr algn="ctr"/>
            <a:endParaRPr lang="nl-NL" sz="1600" b="1" dirty="0">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59947" y="6021288"/>
            <a:ext cx="1704655" cy="252000"/>
          </a:xfrm>
        </p:spPr>
        <p:txBody>
          <a:bodyPr/>
          <a:lstStyle/>
          <a:p>
            <a:fld id="{E6E18D78-A130-4D00-8E51-5C8A7FE4681B}" type="datetimeFigureOut">
              <a:rPr lang="nl-NL" smtClean="0"/>
              <a:t>27-10-2022</a:t>
            </a:fld>
            <a:endParaRPr lang="nl-NL"/>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endParaRPr lang="nl-NL"/>
          </a:p>
        </p:txBody>
      </p:sp>
    </p:spTree>
    <p:extLst>
      <p:ext uri="{BB962C8B-B14F-4D97-AF65-F5344CB8AC3E}">
        <p14:creationId xmlns:p14="http://schemas.microsoft.com/office/powerpoint/2010/main" val="99543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uitdia">
    <p:bg>
      <p:bgPr>
        <a:solidFill>
          <a:srgbClr val="D4EDFC"/>
        </a:solidFill>
        <a:effectLst/>
      </p:bgPr>
    </p:bg>
    <p:spTree>
      <p:nvGrpSpPr>
        <p:cNvPr id="1" name=""/>
        <p:cNvGrpSpPr/>
        <p:nvPr/>
      </p:nvGrpSpPr>
      <p:grpSpPr>
        <a:xfrm>
          <a:off x="0" y="0"/>
          <a:ext cx="0" cy="0"/>
          <a:chOff x="0" y="0"/>
          <a:chExt cx="0" cy="0"/>
        </a:xfrm>
      </p:grpSpPr>
      <p:pic>
        <p:nvPicPr>
          <p:cNvPr id="19" name="***druppels">
            <a:extLst>
              <a:ext uri="{FF2B5EF4-FFF2-40B4-BE49-F238E27FC236}">
                <a16:creationId xmlns:a16="http://schemas.microsoft.com/office/drawing/2014/main" id="{E67B26CA-29A9-44BD-986F-D8E401274E60}"/>
              </a:ext>
            </a:extLst>
          </p:cNvPr>
          <p:cNvPicPr>
            <a:picLocks noSelect="1" noChangeAspect="1"/>
          </p:cNvPicPr>
          <p:nvPr/>
        </p:nvPicPr>
        <p:blipFill>
          <a:blip r:embed="rId2"/>
          <a:stretch>
            <a:fillRect/>
          </a:stretch>
        </p:blipFill>
        <p:spPr bwMode="gray">
          <a:xfrm>
            <a:off x="0" y="0"/>
            <a:ext cx="2529181"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p:nvSpPr>
        <p:spPr bwMode="gray">
          <a:xfrm>
            <a:off x="0" y="5902805"/>
            <a:ext cx="11083141"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6" name="Freeform 8">
            <a:extLst>
              <a:ext uri="{FF2B5EF4-FFF2-40B4-BE49-F238E27FC236}">
                <a16:creationId xmlns:a16="http://schemas.microsoft.com/office/drawing/2014/main" id="{7E192F58-F91B-4416-B477-74B5401C0FA3}"/>
              </a:ext>
            </a:extLst>
          </p:cNvPr>
          <p:cNvSpPr>
            <a:spLocks noSelect="1"/>
          </p:cNvSpPr>
          <p:nvPr/>
        </p:nvSpPr>
        <p:spPr bwMode="gray">
          <a:xfrm>
            <a:off x="9850799" y="6071185"/>
            <a:ext cx="747981"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17" name="Freeform 9">
            <a:extLst>
              <a:ext uri="{FF2B5EF4-FFF2-40B4-BE49-F238E27FC236}">
                <a16:creationId xmlns:a16="http://schemas.microsoft.com/office/drawing/2014/main" id="{CDC6A206-75AC-4A75-97EE-B296C24E1C25}"/>
              </a:ext>
            </a:extLst>
          </p:cNvPr>
          <p:cNvSpPr>
            <a:spLocks noSelect="1"/>
          </p:cNvSpPr>
          <p:nvPr/>
        </p:nvSpPr>
        <p:spPr bwMode="gray">
          <a:xfrm>
            <a:off x="9490307" y="6071185"/>
            <a:ext cx="34461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sp>
        <p:nvSpPr>
          <p:cNvPr id="24" name="Freeform 13">
            <a:extLst>
              <a:ext uri="{FF2B5EF4-FFF2-40B4-BE49-F238E27FC236}">
                <a16:creationId xmlns:a16="http://schemas.microsoft.com/office/drawing/2014/main" id="{31D0FF1F-7CCB-4A92-903F-3DD77450A463}"/>
              </a:ext>
            </a:extLst>
          </p:cNvPr>
          <p:cNvSpPr>
            <a:spLocks noSelect="1"/>
          </p:cNvSpPr>
          <p:nvPr/>
        </p:nvSpPr>
        <p:spPr bwMode="gray">
          <a:xfrm>
            <a:off x="4762" y="719138"/>
            <a:ext cx="2298102"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dirty="0"/>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p:nvPicPr>
        <p:blipFill>
          <a:blip r:embed="rId3"/>
          <a:stretch>
            <a:fillRect/>
          </a:stretch>
        </p:blipFill>
        <p:spPr bwMode="gray">
          <a:xfrm>
            <a:off x="4679" y="719280"/>
            <a:ext cx="2298002" cy="1440600"/>
          </a:xfrm>
          <a:prstGeom prst="rect">
            <a:avLst/>
          </a:prstGeom>
        </p:spPr>
      </p:pic>
    </p:spTree>
    <p:extLst>
      <p:ext uri="{BB962C8B-B14F-4D97-AF65-F5344CB8AC3E}">
        <p14:creationId xmlns:p14="http://schemas.microsoft.com/office/powerpoint/2010/main" val="59877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173326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4" name="Afbeelding 13" hidden="1">
            <a:extLst>
              <a:ext uri="{FF2B5EF4-FFF2-40B4-BE49-F238E27FC236}">
                <a16:creationId xmlns:a16="http://schemas.microsoft.com/office/drawing/2014/main" id="{60ABDAD1-1417-4A76-B2E5-DEB5397BB4D7}"/>
              </a:ext>
            </a:extLst>
          </p:cNvPr>
          <p:cNvPicPr>
            <a:picLocks noSelect="1" noChangeAspect="1"/>
          </p:cNvPicPr>
          <p:nvPr/>
        </p:nvPicPr>
        <p:blipFill>
          <a:blip r:embed="rId13"/>
          <a:stretch>
            <a:fillRect/>
          </a:stretch>
        </p:blipFill>
        <p:spPr>
          <a:xfrm>
            <a:off x="3392" y="0"/>
            <a:ext cx="12185216" cy="6858000"/>
          </a:xfrm>
          <a:prstGeom prst="rect">
            <a:avLst/>
          </a:prstGeom>
        </p:spPr>
      </p:pic>
      <p:pic>
        <p:nvPicPr>
          <p:cNvPr id="10" name="***druppels">
            <a:extLst>
              <a:ext uri="{FF2B5EF4-FFF2-40B4-BE49-F238E27FC236}">
                <a16:creationId xmlns:a16="http://schemas.microsoft.com/office/drawing/2014/main" id="{720F36EC-87A9-44DD-BB0D-0AAA2D3BE9E8}"/>
              </a:ext>
            </a:extLst>
          </p:cNvPr>
          <p:cNvPicPr>
            <a:picLocks noSelect="1" noChangeAspect="1"/>
          </p:cNvPicPr>
          <p:nvPr/>
        </p:nvPicPr>
        <p:blipFill>
          <a:blip r:embed="rId14"/>
          <a:stretch>
            <a:fillRect/>
          </a:stretch>
        </p:blipFill>
        <p:spPr bwMode="gray">
          <a:xfrm>
            <a:off x="0" y="0"/>
            <a:ext cx="2529181" cy="6858000"/>
          </a:xfrm>
          <a:prstGeom prst="rect">
            <a:avLst/>
          </a:prstGeom>
        </p:spPr>
      </p:pic>
      <p:sp>
        <p:nvSpPr>
          <p:cNvPr id="2" name="Tijdelijke aanduiding voor titel 1"/>
          <p:cNvSpPr>
            <a:spLocks noGrp="1" noSelect="1"/>
          </p:cNvSpPr>
          <p:nvPr>
            <p:ph type="title"/>
          </p:nvPr>
        </p:nvSpPr>
        <p:spPr bwMode="gray">
          <a:xfrm>
            <a:off x="1328393" y="377788"/>
            <a:ext cx="8151101" cy="1143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344709" y="2312877"/>
            <a:ext cx="8710700" cy="3384377"/>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JU-LEVEL9=Negende niveau</a:t>
            </a:r>
          </a:p>
        </p:txBody>
      </p:sp>
      <p:sp>
        <p:nvSpPr>
          <p:cNvPr id="4" name="Tijdelijke aanduiding voor datum 3"/>
          <p:cNvSpPr>
            <a:spLocks noGrp="1" noSelect="1"/>
          </p:cNvSpPr>
          <p:nvPr>
            <p:ph type="dt" sz="half" idx="2"/>
          </p:nvPr>
        </p:nvSpPr>
        <p:spPr bwMode="gray">
          <a:xfrm>
            <a:off x="184499" y="6021288"/>
            <a:ext cx="1704655" cy="252000"/>
          </a:xfrm>
          <a:prstGeom prst="rect">
            <a:avLst/>
          </a:prstGeom>
        </p:spPr>
        <p:txBody>
          <a:bodyPr vert="horz" lIns="0" tIns="0" rIns="0" bIns="0" rtlCol="0" anchor="t">
            <a:noAutofit/>
          </a:bodyPr>
          <a:lstStyle>
            <a:lvl1pPr algn="r">
              <a:defRPr sz="1600" b="1">
                <a:solidFill>
                  <a:schemeClr val="bg1"/>
                </a:solidFill>
                <a:latin typeface="+mj-lt"/>
              </a:defRPr>
            </a:lvl1pPr>
          </a:lstStyle>
          <a:p>
            <a:fld id="{E6E18D78-A130-4D00-8E51-5C8A7FE4681B}" type="datetimeFigureOut">
              <a:rPr lang="nl-NL" smtClean="0"/>
              <a:t>27-10-2022</a:t>
            </a:fld>
            <a:endParaRPr lang="nl-NL"/>
          </a:p>
        </p:txBody>
      </p:sp>
      <p:sp>
        <p:nvSpPr>
          <p:cNvPr id="5" name="Tijdelijke aanduiding voor voettekst 4"/>
          <p:cNvSpPr>
            <a:spLocks noGrp="1" noSelect="1"/>
          </p:cNvSpPr>
          <p:nvPr>
            <p:ph type="ftr" sz="quarter" idx="3"/>
          </p:nvPr>
        </p:nvSpPr>
        <p:spPr bwMode="gray">
          <a:xfrm>
            <a:off x="2100596" y="6021288"/>
            <a:ext cx="6263881" cy="252000"/>
          </a:xfrm>
          <a:prstGeom prst="rect">
            <a:avLst/>
          </a:prstGeom>
        </p:spPr>
        <p:txBody>
          <a:bodyPr vert="horz" lIns="0" tIns="0" rIns="0" bIns="0" rtlCol="0" anchor="t">
            <a:noAutofit/>
          </a:bodyPr>
          <a:lstStyle>
            <a:lvl1pPr algn="l">
              <a:defRPr sz="1600" b="1">
                <a:solidFill>
                  <a:schemeClr val="bg1"/>
                </a:solidFill>
                <a:latin typeface="+mj-lt"/>
              </a:defRPr>
            </a:lvl1pPr>
          </a:lstStyle>
          <a:p>
            <a:endParaRPr lang="nl-NL"/>
          </a:p>
        </p:txBody>
      </p:sp>
      <p:sp>
        <p:nvSpPr>
          <p:cNvPr id="6" name="Tijdelijke aanduiding voor dianummer 5"/>
          <p:cNvSpPr>
            <a:spLocks noGrp="1" noSelect="1"/>
          </p:cNvSpPr>
          <p:nvPr>
            <p:ph type="sldNum" sz="quarter" idx="4"/>
          </p:nvPr>
        </p:nvSpPr>
        <p:spPr bwMode="gray">
          <a:xfrm>
            <a:off x="9983420" y="6021288"/>
            <a:ext cx="1613382" cy="252000"/>
          </a:xfrm>
          <a:prstGeom prst="rect">
            <a:avLst/>
          </a:prstGeom>
        </p:spPr>
        <p:txBody>
          <a:bodyPr vert="horz" lIns="0" tIns="0" rIns="0" bIns="0" rtlCol="0" anchor="ctr">
            <a:noAutofit/>
          </a:bodyPr>
          <a:lstStyle>
            <a:lvl1pPr algn="r">
              <a:defRPr sz="1600" b="1">
                <a:solidFill>
                  <a:schemeClr val="bg1"/>
                </a:solidFill>
                <a:latin typeface="+mj-lt"/>
              </a:defRPr>
            </a:lvl1pPr>
          </a:lstStyle>
          <a:p>
            <a:fld id="{5781CF7D-8438-4950-B1E0-518F5E69775A}" type="slidenum">
              <a:rPr lang="nl-NL" smtClean="0"/>
              <a:t>‹nr.›</a:t>
            </a:fld>
            <a:endParaRPr lang="nl-NL"/>
          </a:p>
        </p:txBody>
      </p:sp>
    </p:spTree>
    <p:extLst>
      <p:ext uri="{BB962C8B-B14F-4D97-AF65-F5344CB8AC3E}">
        <p14:creationId xmlns:p14="http://schemas.microsoft.com/office/powerpoint/2010/main" val="12905822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1088610" rtl="0" eaLnBrk="1" latinLnBrk="0" hangingPunct="1">
        <a:spcBef>
          <a:spcPct val="0"/>
        </a:spcBef>
        <a:buNone/>
        <a:defRPr sz="3499" b="1" kern="1200">
          <a:solidFill>
            <a:schemeClr val="tx1"/>
          </a:solidFill>
          <a:latin typeface="+mj-lt"/>
          <a:ea typeface="+mj-ea"/>
          <a:cs typeface="+mj-cs"/>
        </a:defRPr>
      </a:lvl1pPr>
    </p:titleStyle>
    <p:bodyStyle>
      <a:lvl1pPr marL="230331" indent="-230331" algn="l" defTabSz="1088610" rtl="0" eaLnBrk="1" latinLnBrk="0" hangingPunct="1">
        <a:spcBef>
          <a:spcPts val="0"/>
        </a:spcBef>
        <a:buFont typeface="Arial" pitchFamily="34" charset="0"/>
        <a:buChar char="•"/>
        <a:defRPr sz="2699" b="0" kern="1200" baseline="0">
          <a:solidFill>
            <a:schemeClr val="tx1"/>
          </a:solidFill>
          <a:latin typeface="+mn-lt"/>
          <a:ea typeface="+mn-ea"/>
          <a:cs typeface="+mn-cs"/>
        </a:defRPr>
      </a:lvl1pPr>
      <a:lvl2pPr marL="237529" indent="-237529" algn="l" defTabSz="1088610" rtl="0" eaLnBrk="1" latinLnBrk="0" hangingPunct="1">
        <a:spcBef>
          <a:spcPts val="0"/>
        </a:spcBef>
        <a:buClr>
          <a:schemeClr val="tx1"/>
        </a:buClr>
        <a:buFont typeface="Arial" pitchFamily="34" charset="0"/>
        <a:buChar char="•"/>
        <a:defRPr sz="2699" kern="1200">
          <a:solidFill>
            <a:schemeClr val="accent3"/>
          </a:solidFill>
          <a:latin typeface="+mn-lt"/>
          <a:ea typeface="+mn-ea"/>
          <a:cs typeface="+mn-cs"/>
        </a:defRPr>
      </a:lvl2pPr>
      <a:lvl3pPr marL="475057" indent="-237529" algn="l" defTabSz="1088610" rtl="0" eaLnBrk="1" latinLnBrk="0" hangingPunct="1">
        <a:spcBef>
          <a:spcPts val="0"/>
        </a:spcBef>
        <a:buFont typeface="Arial" pitchFamily="34" charset="0"/>
        <a:buChar char="•"/>
        <a:defRPr sz="1900" b="0" kern="1200">
          <a:solidFill>
            <a:schemeClr val="tx1"/>
          </a:solidFill>
          <a:latin typeface="+mn-lt"/>
          <a:ea typeface="+mn-ea"/>
          <a:cs typeface="+mn-cs"/>
        </a:defRPr>
      </a:lvl3pPr>
      <a:lvl4pPr marL="0" indent="0" algn="l" defTabSz="1088610" rtl="0" eaLnBrk="1" latinLnBrk="0" hangingPunct="1">
        <a:spcBef>
          <a:spcPts val="0"/>
        </a:spcBef>
        <a:buFont typeface="Arial" pitchFamily="34" charset="0"/>
        <a:buNone/>
        <a:defRPr sz="2399" b="1" kern="1200">
          <a:solidFill>
            <a:schemeClr val="tx1"/>
          </a:solidFill>
          <a:latin typeface="+mn-lt"/>
          <a:ea typeface="+mn-ea"/>
          <a:cs typeface="+mn-cs"/>
        </a:defRPr>
      </a:lvl4pPr>
      <a:lvl5pPr marL="0" indent="0" algn="l" defTabSz="1088610" rtl="0" eaLnBrk="1" latinLnBrk="0" hangingPunct="1">
        <a:spcBef>
          <a:spcPts val="1500"/>
        </a:spcBef>
        <a:buFont typeface="Arial" pitchFamily="34" charset="0"/>
        <a:buNone/>
        <a:defRPr sz="2699" kern="1200">
          <a:solidFill>
            <a:schemeClr val="tx1"/>
          </a:solidFill>
          <a:latin typeface="+mn-lt"/>
          <a:ea typeface="+mn-ea"/>
          <a:cs typeface="+mn-cs"/>
        </a:defRPr>
      </a:lvl5pPr>
      <a:lvl6pPr marL="237529" indent="0" algn="l" defTabSz="1088610" rtl="0" eaLnBrk="1" latinLnBrk="0" hangingPunct="1">
        <a:spcBef>
          <a:spcPts val="0"/>
        </a:spcBef>
        <a:buFont typeface="Arial" pitchFamily="34" charset="0"/>
        <a:buNone/>
        <a:defRPr sz="2699" kern="1200">
          <a:solidFill>
            <a:schemeClr val="tx1"/>
          </a:solidFill>
          <a:latin typeface="+mn-lt"/>
          <a:ea typeface="+mn-ea"/>
          <a:cs typeface="+mn-cs"/>
        </a:defRPr>
      </a:lvl6pPr>
      <a:lvl7pPr marL="475057" indent="0" algn="l" defTabSz="1088610" rtl="0" eaLnBrk="1" latinLnBrk="0" hangingPunct="1">
        <a:spcBef>
          <a:spcPts val="0"/>
        </a:spcBef>
        <a:buFont typeface="Arial" pitchFamily="34" charset="0"/>
        <a:buNone/>
        <a:defRPr sz="2100" kern="1200">
          <a:solidFill>
            <a:schemeClr val="tx1"/>
          </a:solidFill>
          <a:latin typeface="+mn-lt"/>
          <a:ea typeface="+mn-ea"/>
          <a:cs typeface="+mn-cs"/>
        </a:defRPr>
      </a:lvl7pPr>
      <a:lvl8pPr marL="712586" indent="0" algn="l" defTabSz="1088610" rtl="0" eaLnBrk="1" latinLnBrk="0" hangingPunct="1">
        <a:spcBef>
          <a:spcPts val="0"/>
        </a:spcBef>
        <a:buFont typeface="Arial" pitchFamily="34" charset="0"/>
        <a:buNone/>
        <a:defRPr sz="19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7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ntimeter.com/s/4c0e426aa11b50c00b87a30065dc6287/cf0a3253191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hyperlink" Target="https://pxhere.com/nl/photo/771800"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www.pexels.com/nl-nl/foto/blij-blijdschap-geluk-gelukkig-2940334/"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image" Target="../media/image9.png"/><Relationship Id="rId4" Type="http://schemas.openxmlformats.org/officeDocument/2006/relationships/hyperlink" Target="https://www.scuola-materna.net/scuola-materna/insegnanti/progetti-didattici/sviluppo-del-linguaggio"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9.png"/><Relationship Id="rId7" Type="http://schemas.openxmlformats.org/officeDocument/2006/relationships/hyperlink" Target="http://www.mntraining.nl/praten-over-leren-doen-we-dat-nou-echt/"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hyperlink" Target="https://maken.wikiwijs.nl/110509/Brief_schrijven" TargetMode="External"/><Relationship Id="rId4" Type="http://schemas.openxmlformats.org/officeDocument/2006/relationships/image" Target="../media/image12.png"/><Relationship Id="rId9"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play.kahoot.it/v2/?quizId=f3283749-b1cd-41e4-9ae3-4db6b9b92118"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edtech4beginners.com/2016/08/28/how-to-use-kahoot-to-gamify-learni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00CE5-12A6-47B4-BE95-FF94D604DE4D}"/>
              </a:ext>
            </a:extLst>
          </p:cNvPr>
          <p:cNvSpPr>
            <a:spLocks noGrp="1"/>
          </p:cNvSpPr>
          <p:nvPr>
            <p:ph type="ctrTitle"/>
          </p:nvPr>
        </p:nvSpPr>
        <p:spPr>
          <a:xfrm>
            <a:off x="1337077" y="3615160"/>
            <a:ext cx="9300871" cy="893961"/>
          </a:xfrm>
        </p:spPr>
        <p:txBody>
          <a:bodyPr/>
          <a:lstStyle/>
          <a:p>
            <a:r>
              <a:rPr lang="nl-NL" sz="4400" dirty="0"/>
              <a:t>P6 - les 5 – Groepsdynamica </a:t>
            </a:r>
          </a:p>
        </p:txBody>
      </p:sp>
      <p:sp>
        <p:nvSpPr>
          <p:cNvPr id="3" name="Ondertitel 2">
            <a:extLst>
              <a:ext uri="{FF2B5EF4-FFF2-40B4-BE49-F238E27FC236}">
                <a16:creationId xmlns:a16="http://schemas.microsoft.com/office/drawing/2014/main" id="{6C3CE94A-4996-49D2-922F-145845D6787E}"/>
              </a:ext>
            </a:extLst>
          </p:cNvPr>
          <p:cNvSpPr>
            <a:spLocks noGrp="1"/>
          </p:cNvSpPr>
          <p:nvPr>
            <p:ph type="subTitle" idx="1"/>
          </p:nvPr>
        </p:nvSpPr>
        <p:spPr/>
        <p:txBody>
          <a:bodyPr/>
          <a:lstStyle/>
          <a:p>
            <a:r>
              <a:rPr lang="nl-NL" dirty="0"/>
              <a:t>Rollen in een groep en groepsnormen</a:t>
            </a:r>
          </a:p>
        </p:txBody>
      </p:sp>
    </p:spTree>
    <p:extLst>
      <p:ext uri="{BB962C8B-B14F-4D97-AF65-F5344CB8AC3E}">
        <p14:creationId xmlns:p14="http://schemas.microsoft.com/office/powerpoint/2010/main" val="13142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801099" y="1396289"/>
            <a:ext cx="4249006" cy="1325563"/>
          </a:xfrm>
        </p:spPr>
        <p:txBody>
          <a:bodyPr vert="horz" lIns="91440" tIns="45720" rIns="91440" bIns="45720" rtlCol="0" anchor="ctr">
            <a:normAutofit/>
          </a:bodyPr>
          <a:lstStyle/>
          <a:p>
            <a:r>
              <a:rPr lang="en-US" b="1" kern="1200">
                <a:solidFill>
                  <a:schemeClr val="tx1"/>
                </a:solidFill>
                <a:latin typeface="+mj-lt"/>
                <a:ea typeface="+mj-ea"/>
                <a:cs typeface="+mj-cs"/>
              </a:rPr>
              <a:t>Check-in</a:t>
            </a:r>
            <a:endParaRPr lang="en-US" kern="120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805544" y="2871982"/>
            <a:ext cx="5922802" cy="1146234"/>
          </a:xfrm>
        </p:spPr>
        <p:txBody>
          <a:bodyPr vert="horz" lIns="91440" tIns="45720" rIns="91440" bIns="45720" rtlCol="0" anchor="t">
            <a:normAutofit/>
          </a:bodyPr>
          <a:lstStyle/>
          <a:p>
            <a:pPr marL="0" indent="0">
              <a:buNone/>
            </a:pPr>
            <a:r>
              <a:rPr lang="nl-NL" sz="2400" dirty="0">
                <a:hlinkClick r:id="rId3">
                  <a:extLst>
                    <a:ext uri="{A12FA001-AC4F-418D-AE19-62706E023703}">
                      <ahyp:hlinkClr xmlns:ahyp="http://schemas.microsoft.com/office/drawing/2018/hyperlinkcolor" val="tx"/>
                    </a:ext>
                  </a:extLst>
                </a:hlinkClick>
              </a:rPr>
              <a:t>Wat is voor jou een belangrijke waarde en/of norm binnen een groep</a:t>
            </a:r>
            <a:r>
              <a:rPr lang="nl-NL" sz="2400" dirty="0"/>
              <a:t>?</a:t>
            </a:r>
            <a:endParaRPr lang="en-US" sz="2400" dirty="0"/>
          </a:p>
          <a:p>
            <a:pPr marL="0" indent="0">
              <a:buNone/>
            </a:pPr>
            <a:endParaRPr lang="en-US" sz="1800" dirty="0"/>
          </a:p>
        </p:txBody>
      </p:sp>
      <p:pic>
        <p:nvPicPr>
          <p:cNvPr id="10" name="Afbeelding 9" descr="Afbeelding met buiten, straat, strand, water&#10;&#10;Automatisch gegenereerde beschrijving">
            <a:extLst>
              <a:ext uri="{FF2B5EF4-FFF2-40B4-BE49-F238E27FC236}">
                <a16:creationId xmlns:a16="http://schemas.microsoft.com/office/drawing/2014/main" id="{ACE51E13-8184-4280-B4A5-5962FEE7088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3163" b="1445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pic>
        <p:nvPicPr>
          <p:cNvPr id="4" name="Afbeelding 3">
            <a:extLst>
              <a:ext uri="{FF2B5EF4-FFF2-40B4-BE49-F238E27FC236}">
                <a16:creationId xmlns:a16="http://schemas.microsoft.com/office/drawing/2014/main" id="{88E6FD09-B0BA-4AC1-B92A-14D5244665B3}"/>
              </a:ext>
            </a:extLst>
          </p:cNvPr>
          <p:cNvPicPr>
            <a:picLocks noChangeAspect="1"/>
          </p:cNvPicPr>
          <p:nvPr/>
        </p:nvPicPr>
        <p:blipFill rotWithShape="1">
          <a:blip r:embed="rId6">
            <a:extLst>
              <a:ext uri="{28A0092B-C50C-407E-A947-70E740481C1C}">
                <a14:useLocalDpi xmlns:a14="http://schemas.microsoft.com/office/drawing/2010/main" val="0"/>
              </a:ext>
            </a:extLst>
          </a:blip>
          <a:srcRect r="2464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40608557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Theorie – 2. Groepsnormen </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9024619" cy="4351338"/>
          </a:xfrm>
        </p:spPr>
        <p:txBody>
          <a:bodyPr>
            <a:noAutofit/>
          </a:bodyPr>
          <a:lstStyle/>
          <a:p>
            <a:pPr>
              <a:lnSpc>
                <a:spcPct val="150000"/>
              </a:lnSpc>
            </a:pPr>
            <a:r>
              <a:rPr lang="nl-NL" sz="2000" b="1" dirty="0">
                <a:latin typeface="Arial" panose="020B0604020202020204" pitchFamily="34" charset="0"/>
                <a:cs typeface="Arial" panose="020B0604020202020204" pitchFamily="34" charset="0"/>
              </a:rPr>
              <a:t>Groepsnormen = </a:t>
            </a:r>
            <a:r>
              <a:rPr lang="nl-NL" sz="2000" dirty="0">
                <a:latin typeface="Arial" panose="020B0604020202020204" pitchFamily="34" charset="0"/>
                <a:cs typeface="Arial" panose="020B0604020202020204" pitchFamily="34" charset="0"/>
              </a:rPr>
              <a:t>regels binnen een groep</a:t>
            </a:r>
          </a:p>
          <a:p>
            <a:pPr>
              <a:lnSpc>
                <a:spcPct val="150000"/>
              </a:lnSpc>
            </a:pPr>
            <a:r>
              <a:rPr lang="nl-NL" sz="2000" b="1" dirty="0">
                <a:latin typeface="Arial" panose="020B0604020202020204" pitchFamily="34" charset="0"/>
                <a:cs typeface="Arial" panose="020B0604020202020204" pitchFamily="34" charset="0"/>
              </a:rPr>
              <a:t>Groepscultuur = </a:t>
            </a:r>
            <a:r>
              <a:rPr lang="nl-NL" sz="2000" dirty="0">
                <a:latin typeface="Arial" panose="020B0604020202020204" pitchFamily="34" charset="0"/>
                <a:cs typeface="Arial" panose="020B0604020202020204" pitchFamily="34" charset="0"/>
              </a:rPr>
              <a:t>het geheel van waarden, normen, gewoonten en opvattingen die gelden in een groep</a:t>
            </a:r>
          </a:p>
          <a:p>
            <a:pPr>
              <a:lnSpc>
                <a:spcPct val="150000"/>
              </a:lnSpc>
            </a:pPr>
            <a:endParaRPr lang="nl-NL" sz="2000" dirty="0">
              <a:latin typeface="Arial" panose="020B0604020202020204" pitchFamily="34" charset="0"/>
              <a:cs typeface="Arial" panose="020B0604020202020204" pitchFamily="34" charset="0"/>
            </a:endParaRPr>
          </a:p>
          <a:p>
            <a:pPr>
              <a:lnSpc>
                <a:spcPct val="150000"/>
              </a:lnSpc>
            </a:pPr>
            <a:r>
              <a:rPr lang="nl-NL" sz="2000" dirty="0">
                <a:latin typeface="Arial" panose="020B0604020202020204" pitchFamily="34" charset="0"/>
                <a:cs typeface="Arial" panose="020B0604020202020204" pitchFamily="34" charset="0"/>
              </a:rPr>
              <a:t>Elke groep heeft haar eigen waarden en normen</a:t>
            </a:r>
          </a:p>
          <a:p>
            <a:pPr>
              <a:lnSpc>
                <a:spcPct val="150000"/>
              </a:lnSpc>
            </a:pPr>
            <a:r>
              <a:rPr lang="nl-NL" sz="2000" dirty="0">
                <a:latin typeface="Arial" panose="020B0604020202020204" pitchFamily="34" charset="0"/>
                <a:cs typeface="Arial" panose="020B0604020202020204" pitchFamily="34" charset="0"/>
              </a:rPr>
              <a:t>De waarden en normen bepalen de sfeer in de groep</a:t>
            </a:r>
          </a:p>
          <a:p>
            <a:pPr>
              <a:lnSpc>
                <a:spcPct val="150000"/>
              </a:lnSpc>
            </a:pPr>
            <a:r>
              <a:rPr lang="nl-NL" sz="2000" dirty="0">
                <a:latin typeface="Arial" panose="020B0604020202020204" pitchFamily="34" charset="0"/>
                <a:cs typeface="Arial" panose="020B0604020202020204" pitchFamily="34" charset="0"/>
              </a:rPr>
              <a:t>Ieder groepslid neemt eigen waarden en normen mee</a:t>
            </a:r>
          </a:p>
          <a:p>
            <a:pPr>
              <a:lnSpc>
                <a:spcPct val="150000"/>
              </a:lnSpc>
            </a:pPr>
            <a:r>
              <a:rPr lang="nl-NL" sz="2000" dirty="0">
                <a:latin typeface="Arial" panose="020B0604020202020204" pitchFamily="34" charset="0"/>
                <a:cs typeface="Arial" panose="020B0604020202020204" pitchFamily="34" charset="0"/>
              </a:rPr>
              <a:t>Als professional heb je in </a:t>
            </a:r>
            <a:r>
              <a:rPr lang="nl-NL" sz="2000" u="sng" dirty="0">
                <a:latin typeface="Arial" panose="020B0604020202020204" pitchFamily="34" charset="0"/>
                <a:cs typeface="Arial" panose="020B0604020202020204" pitchFamily="34" charset="0"/>
              </a:rPr>
              <a:t>de eerste 3 fases van het groepsproces </a:t>
            </a:r>
            <a:r>
              <a:rPr lang="nl-NL" sz="2000" dirty="0">
                <a:latin typeface="Arial" panose="020B0604020202020204" pitchFamily="34" charset="0"/>
                <a:cs typeface="Arial" panose="020B0604020202020204" pitchFamily="34" charset="0"/>
              </a:rPr>
              <a:t>invloed op de groepsnormen en waarden. </a:t>
            </a:r>
          </a:p>
          <a:p>
            <a:pPr marL="0" indent="0">
              <a:lnSpc>
                <a:spcPct val="150000"/>
              </a:lnSpc>
              <a:buNone/>
            </a:pPr>
            <a:endParaRPr lang="nl-NL" sz="2000" dirty="0">
              <a:latin typeface="Arial" panose="020B0604020202020204" pitchFamily="34" charset="0"/>
              <a:cs typeface="Arial" panose="020B0604020202020204" pitchFamily="34" charset="0"/>
            </a:endParaRPr>
          </a:p>
          <a:p>
            <a:pPr marL="0" indent="0">
              <a:lnSpc>
                <a:spcPct val="150000"/>
              </a:lnSpc>
              <a:buNone/>
            </a:pP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01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8E6FD09-B0BA-4AC1-B92A-14D5244665B3}"/>
              </a:ext>
            </a:extLst>
          </p:cNvPr>
          <p:cNvPicPr>
            <a:picLocks noChangeAspect="1"/>
          </p:cNvPicPr>
          <p:nvPr/>
        </p:nvPicPr>
        <p:blipFill rotWithShape="1">
          <a:blip r:embed="rId3">
            <a:extLst>
              <a:ext uri="{28A0092B-C50C-407E-A947-70E740481C1C}">
                <a14:useLocalDpi xmlns:a14="http://schemas.microsoft.com/office/drawing/2010/main" val="0"/>
              </a:ext>
            </a:extLst>
          </a:blip>
          <a:srcRect r="41565"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Afbeelding 6" descr="Afbeelding met persoon, person, glimlachen, jong&#10;&#10;Automatisch gegenereerde beschrijving">
            <a:extLst>
              <a:ext uri="{FF2B5EF4-FFF2-40B4-BE49-F238E27FC236}">
                <a16:creationId xmlns:a16="http://schemas.microsoft.com/office/drawing/2014/main" id="{165116DC-21CD-4ABD-8A82-1EB148D792F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1904" b="4"/>
          <a:stretch/>
        </p:blipFill>
        <p:spPr>
          <a:xfrm>
            <a:off x="8915168"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562231" y="178391"/>
            <a:ext cx="9743465" cy="1325563"/>
          </a:xfrm>
        </p:spPr>
        <p:txBody>
          <a:bodyPr vert="horz" lIns="91440" tIns="45720" rIns="91440" bIns="45720" rtlCol="0" anchor="ctr">
            <a:normAutofit/>
          </a:bodyPr>
          <a:lstStyle/>
          <a:p>
            <a:r>
              <a:rPr lang="nl-NL" b="1" kern="1200" dirty="0">
                <a:solidFill>
                  <a:schemeClr val="tx1"/>
                </a:solidFill>
                <a:latin typeface="+mj-lt"/>
                <a:ea typeface="+mj-ea"/>
                <a:cs typeface="+mj-cs"/>
              </a:rPr>
              <a:t>Theorie – kenmerken positieve groep</a:t>
            </a:r>
            <a:endParaRPr lang="nl-NL"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327050" y="2328271"/>
            <a:ext cx="7830597" cy="4351338"/>
          </a:xfrm>
        </p:spPr>
        <p:txBody>
          <a:bodyPr vert="horz" lIns="91440" tIns="45720" rIns="91440" bIns="45720" rtlCol="0">
            <a:noAutofit/>
          </a:bodyPr>
          <a:lstStyle/>
          <a:p>
            <a:r>
              <a:rPr lang="nl-NL" sz="2400" dirty="0"/>
              <a:t>Ontspannen, gezellige, vrolijke sfeer</a:t>
            </a:r>
          </a:p>
          <a:p>
            <a:r>
              <a:rPr lang="nl-NL" sz="2400" dirty="0"/>
              <a:t>Respect voor elkaar</a:t>
            </a:r>
          </a:p>
          <a:p>
            <a:r>
              <a:rPr lang="nl-NL" sz="2400" dirty="0"/>
              <a:t>Ieder groepslid wordt in zijn/haar waarde gelaten</a:t>
            </a:r>
          </a:p>
          <a:p>
            <a:r>
              <a:rPr lang="nl-NL" sz="2400" dirty="0"/>
              <a:t>Groepsleden voelen zich verantwoordelijk voor elkaar</a:t>
            </a:r>
          </a:p>
          <a:p>
            <a:r>
              <a:rPr lang="nl-NL" sz="2400" dirty="0"/>
              <a:t>Zetten zich positief in om een doel te bereiken</a:t>
            </a:r>
          </a:p>
          <a:p>
            <a:r>
              <a:rPr lang="nl-NL" sz="2400" dirty="0"/>
              <a:t>Kunnen goed samenwerken</a:t>
            </a:r>
          </a:p>
          <a:p>
            <a:r>
              <a:rPr lang="nl-NL" sz="2400" dirty="0"/>
              <a:t>Weinig ruzie, meningsverschil wordt snel uitgepraat</a:t>
            </a:r>
          </a:p>
          <a:p>
            <a:r>
              <a:rPr lang="nl-NL" sz="2400" dirty="0"/>
              <a:t>Cliënten/ kinderen praten vriendelijk met elkaar</a:t>
            </a:r>
          </a:p>
          <a:p>
            <a:r>
              <a:rPr lang="nl-NL" sz="2400" dirty="0"/>
              <a:t>Zorgt voor veiligheid</a:t>
            </a:r>
          </a:p>
        </p:txBody>
      </p:sp>
    </p:spTree>
    <p:extLst>
      <p:ext uri="{BB962C8B-B14F-4D97-AF65-F5344CB8AC3E}">
        <p14:creationId xmlns:p14="http://schemas.microsoft.com/office/powerpoint/2010/main" val="350438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838201" y="2160852"/>
            <a:ext cx="6354169" cy="4351338"/>
          </a:xfrm>
        </p:spPr>
        <p:txBody>
          <a:bodyPr vert="horz" lIns="91440" tIns="45720" rIns="91440" bIns="45720" rtlCol="0">
            <a:normAutofit/>
          </a:bodyPr>
          <a:lstStyle/>
          <a:p>
            <a:r>
              <a:rPr lang="en-US" sz="2400" dirty="0" err="1"/>
              <a:t>Spanningen</a:t>
            </a:r>
            <a:endParaRPr lang="en-US" sz="2400" dirty="0"/>
          </a:p>
          <a:p>
            <a:r>
              <a:rPr lang="en-US" sz="2400" dirty="0"/>
              <a:t>Meer </a:t>
            </a:r>
            <a:r>
              <a:rPr lang="en-US" sz="2400" dirty="0" err="1"/>
              <a:t>ruzie</a:t>
            </a:r>
            <a:endParaRPr lang="en-US" sz="2400" dirty="0"/>
          </a:p>
          <a:p>
            <a:r>
              <a:rPr lang="en-US" sz="2400" dirty="0"/>
              <a:t>Er </a:t>
            </a:r>
            <a:r>
              <a:rPr lang="en-US" sz="2400" dirty="0" err="1"/>
              <a:t>wordt</a:t>
            </a:r>
            <a:r>
              <a:rPr lang="en-US" sz="2400" dirty="0"/>
              <a:t> </a:t>
            </a:r>
            <a:r>
              <a:rPr lang="en-US" sz="2400" dirty="0" err="1"/>
              <a:t>vaak</a:t>
            </a:r>
            <a:r>
              <a:rPr lang="en-US" sz="2400" dirty="0"/>
              <a:t> </a:t>
            </a:r>
            <a:r>
              <a:rPr lang="en-US" sz="2400" dirty="0" err="1"/>
              <a:t>gepest</a:t>
            </a:r>
            <a:endParaRPr lang="en-US" sz="2400" dirty="0"/>
          </a:p>
          <a:p>
            <a:r>
              <a:rPr lang="en-US" sz="2400" dirty="0" err="1"/>
              <a:t>Moeilijk</a:t>
            </a:r>
            <a:r>
              <a:rPr lang="en-US" sz="2400" dirty="0"/>
              <a:t> om </a:t>
            </a:r>
            <a:r>
              <a:rPr lang="en-US" sz="2400" dirty="0" err="1"/>
              <a:t>rustig</a:t>
            </a:r>
            <a:r>
              <a:rPr lang="en-US" sz="2400" dirty="0"/>
              <a:t> of </a:t>
            </a:r>
            <a:r>
              <a:rPr lang="en-US" sz="2400" dirty="0" err="1"/>
              <a:t>zelfstandig</a:t>
            </a:r>
            <a:r>
              <a:rPr lang="en-US" sz="2400" dirty="0"/>
              <a:t> </a:t>
            </a:r>
            <a:r>
              <a:rPr lang="en-US" sz="2400" dirty="0" err="1"/>
              <a:t>te</a:t>
            </a:r>
            <a:r>
              <a:rPr lang="en-US" sz="2400" dirty="0"/>
              <a:t> </a:t>
            </a:r>
            <a:r>
              <a:rPr lang="en-US" sz="2400" dirty="0" err="1"/>
              <a:t>werken</a:t>
            </a:r>
            <a:endParaRPr lang="en-US" sz="2400" dirty="0"/>
          </a:p>
          <a:p>
            <a:r>
              <a:rPr lang="en-US" sz="2400" dirty="0" err="1"/>
              <a:t>Slechte</a:t>
            </a:r>
            <a:r>
              <a:rPr lang="en-US" sz="2400" dirty="0"/>
              <a:t> </a:t>
            </a:r>
            <a:r>
              <a:rPr lang="en-US" sz="2400" dirty="0" err="1"/>
              <a:t>samenwerking</a:t>
            </a:r>
            <a:endParaRPr lang="en-US" sz="2400" dirty="0"/>
          </a:p>
          <a:p>
            <a:r>
              <a:rPr lang="en-US" sz="2400" dirty="0"/>
              <a:t>Als </a:t>
            </a:r>
            <a:r>
              <a:rPr lang="en-US" sz="2400" dirty="0" err="1"/>
              <a:t>begeleider</a:t>
            </a:r>
            <a:r>
              <a:rPr lang="en-US" sz="2400" dirty="0"/>
              <a:t> / </a:t>
            </a:r>
            <a:r>
              <a:rPr lang="en-US" sz="2400" dirty="0" err="1"/>
              <a:t>pedagogisch</a:t>
            </a:r>
            <a:r>
              <a:rPr lang="en-US" sz="2400" dirty="0"/>
              <a:t> </a:t>
            </a:r>
            <a:r>
              <a:rPr lang="en-US" sz="2400" dirty="0" err="1"/>
              <a:t>werker</a:t>
            </a:r>
            <a:r>
              <a:rPr lang="en-US" sz="2400" dirty="0"/>
              <a:t> ben je </a:t>
            </a:r>
            <a:r>
              <a:rPr lang="en-US" sz="2400" dirty="0" err="1"/>
              <a:t>vaker</a:t>
            </a:r>
            <a:r>
              <a:rPr lang="en-US" sz="2400" dirty="0"/>
              <a:t> </a:t>
            </a:r>
            <a:r>
              <a:rPr lang="en-US" sz="2400" dirty="0" err="1"/>
              <a:t>politieagent</a:t>
            </a:r>
            <a:endParaRPr lang="en-US" sz="2400" dirty="0"/>
          </a:p>
          <a:p>
            <a:r>
              <a:rPr lang="en-US" sz="2400" dirty="0"/>
              <a:t>Regels </a:t>
            </a:r>
            <a:r>
              <a:rPr lang="en-US" sz="2400" dirty="0" err="1"/>
              <a:t>onduidelijk</a:t>
            </a:r>
            <a:endParaRPr lang="en-US" sz="2400" dirty="0"/>
          </a:p>
          <a:p>
            <a:r>
              <a:rPr lang="en-US" sz="2400" dirty="0" err="1"/>
              <a:t>Onveilig</a:t>
            </a:r>
            <a:r>
              <a:rPr lang="en-US" sz="2400" dirty="0"/>
              <a:t> </a:t>
            </a:r>
          </a:p>
        </p:txBody>
      </p:sp>
      <p:pic>
        <p:nvPicPr>
          <p:cNvPr id="10" name="Afbeelding 9" descr="Afbeelding met persoon, binnen, jong, eten&#10;&#10;Automatisch gegenereerde beschrijving">
            <a:extLst>
              <a:ext uri="{FF2B5EF4-FFF2-40B4-BE49-F238E27FC236}">
                <a16:creationId xmlns:a16="http://schemas.microsoft.com/office/drawing/2014/main" id="{123AB630-B096-440D-8E47-0EBA37E0E88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59" r="12572"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Afbeelding 3">
            <a:extLst>
              <a:ext uri="{FF2B5EF4-FFF2-40B4-BE49-F238E27FC236}">
                <a16:creationId xmlns:a16="http://schemas.microsoft.com/office/drawing/2014/main" id="{88E6FD09-B0BA-4AC1-B92A-14D5244665B3}"/>
              </a:ext>
            </a:extLst>
          </p:cNvPr>
          <p:cNvPicPr>
            <a:picLocks noChangeAspect="1"/>
          </p:cNvPicPr>
          <p:nvPr/>
        </p:nvPicPr>
        <p:blipFill rotWithShape="1">
          <a:blip r:embed="rId5">
            <a:extLst>
              <a:ext uri="{28A0092B-C50C-407E-A947-70E740481C1C}">
                <a14:useLocalDpi xmlns:a14="http://schemas.microsoft.com/office/drawing/2010/main" val="0"/>
              </a:ext>
            </a:extLst>
          </a:blip>
          <a:srcRect r="3418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1" name="Tekstvak 10">
            <a:extLst>
              <a:ext uri="{FF2B5EF4-FFF2-40B4-BE49-F238E27FC236}">
                <a16:creationId xmlns:a16="http://schemas.microsoft.com/office/drawing/2014/main" id="{0DD3F0B3-3BFA-476F-93EB-30CBB4676DCB}"/>
              </a:ext>
            </a:extLst>
          </p:cNvPr>
          <p:cNvSpPr txBox="1"/>
          <p:nvPr/>
        </p:nvSpPr>
        <p:spPr>
          <a:xfrm>
            <a:off x="9481001" y="6657945"/>
            <a:ext cx="2710999"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s://www.scuola-materna.net/scuola-materna/insegnanti/progetti-didattici/sviluppo-del-linguaggio">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nl-NL" sz="700">
              <a:solidFill>
                <a:srgbClr val="FFFFFF"/>
              </a:solidFill>
            </a:endParaRPr>
          </a:p>
        </p:txBody>
      </p:sp>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838201" y="345810"/>
            <a:ext cx="9438563" cy="1325563"/>
          </a:xfrm>
        </p:spPr>
        <p:txBody>
          <a:bodyPr vert="horz" lIns="91440" tIns="45720" rIns="91440" bIns="45720" rtlCol="0" anchor="ctr">
            <a:normAutofit/>
          </a:bodyPr>
          <a:lstStyle/>
          <a:p>
            <a:r>
              <a:rPr lang="en-US" b="1" kern="1200" dirty="0" err="1">
                <a:solidFill>
                  <a:schemeClr val="tx1"/>
                </a:solidFill>
                <a:latin typeface="+mj-lt"/>
                <a:ea typeface="+mj-ea"/>
                <a:cs typeface="+mj-cs"/>
              </a:rPr>
              <a:t>Theorie</a:t>
            </a:r>
            <a:r>
              <a:rPr lang="en-US" b="1" kern="1200" dirty="0">
                <a:solidFill>
                  <a:schemeClr val="tx1"/>
                </a:solidFill>
                <a:latin typeface="+mj-lt"/>
                <a:ea typeface="+mj-ea"/>
                <a:cs typeface="+mj-cs"/>
              </a:rPr>
              <a:t> – </a:t>
            </a:r>
            <a:r>
              <a:rPr lang="en-US" b="1" kern="1200" dirty="0" err="1">
                <a:solidFill>
                  <a:schemeClr val="tx1"/>
                </a:solidFill>
                <a:latin typeface="+mj-lt"/>
                <a:ea typeface="+mj-ea"/>
                <a:cs typeface="+mj-cs"/>
              </a:rPr>
              <a:t>kenmerken</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negatieve</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groep</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31170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4819280" y="493729"/>
            <a:ext cx="7212299" cy="1325563"/>
          </a:xfrm>
        </p:spPr>
        <p:txBody>
          <a:bodyPr vert="horz" lIns="91440" tIns="45720" rIns="91440" bIns="45720" rtlCol="0" anchor="ctr">
            <a:normAutofit/>
          </a:bodyPr>
          <a:lstStyle/>
          <a:p>
            <a:r>
              <a:rPr lang="en-US" b="1" kern="1200" dirty="0" err="1">
                <a:solidFill>
                  <a:schemeClr val="tx1"/>
                </a:solidFill>
                <a:latin typeface="+mj-lt"/>
                <a:ea typeface="+mj-ea"/>
                <a:cs typeface="+mj-cs"/>
              </a:rPr>
              <a:t>Denken</a:t>
            </a:r>
            <a:r>
              <a:rPr lang="en-US" b="1" kern="1200" dirty="0">
                <a:solidFill>
                  <a:schemeClr val="tx1"/>
                </a:solidFill>
                <a:latin typeface="+mj-lt"/>
                <a:ea typeface="+mj-ea"/>
                <a:cs typeface="+mj-cs"/>
              </a:rPr>
              <a:t> - </a:t>
            </a:r>
            <a:r>
              <a:rPr lang="en-US" b="1" kern="1200" dirty="0" err="1">
                <a:solidFill>
                  <a:schemeClr val="tx1"/>
                </a:solidFill>
                <a:latin typeface="+mj-lt"/>
                <a:ea typeface="+mj-ea"/>
                <a:cs typeface="+mj-cs"/>
              </a:rPr>
              <a:t>schrijven</a:t>
            </a:r>
            <a:r>
              <a:rPr lang="en-US" b="1" kern="1200" dirty="0">
                <a:solidFill>
                  <a:schemeClr val="tx1"/>
                </a:solidFill>
                <a:latin typeface="+mj-lt"/>
                <a:ea typeface="+mj-ea"/>
                <a:cs typeface="+mj-cs"/>
              </a:rPr>
              <a:t> - </a:t>
            </a:r>
            <a:r>
              <a:rPr lang="en-US" b="1" kern="1200" dirty="0" err="1">
                <a:solidFill>
                  <a:schemeClr val="tx1"/>
                </a:solidFill>
                <a:latin typeface="+mj-lt"/>
                <a:ea typeface="+mj-ea"/>
                <a:cs typeface="+mj-cs"/>
              </a:rPr>
              <a:t>uitwisselen</a:t>
            </a:r>
            <a:endParaRPr lang="en-US"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6060253" y="2151411"/>
            <a:ext cx="5746736" cy="4212860"/>
          </a:xfrm>
        </p:spPr>
        <p:txBody>
          <a:bodyPr vert="horz" lIns="91440" tIns="45720" rIns="91440" bIns="45720" rtlCol="0" anchor="t">
            <a:normAutofit/>
          </a:bodyPr>
          <a:lstStyle/>
          <a:p>
            <a:r>
              <a:rPr lang="en-US" sz="2000" dirty="0" err="1"/>
              <a:t>Schrijf</a:t>
            </a:r>
            <a:r>
              <a:rPr lang="en-US" sz="2000" dirty="0"/>
              <a:t> op </a:t>
            </a:r>
            <a:r>
              <a:rPr lang="en-US" sz="2000" dirty="0" err="1"/>
              <a:t>welke</a:t>
            </a:r>
            <a:r>
              <a:rPr lang="en-US" sz="2000" dirty="0"/>
              <a:t> </a:t>
            </a:r>
            <a:r>
              <a:rPr lang="en-US" sz="2000" dirty="0" err="1"/>
              <a:t>rollen</a:t>
            </a:r>
            <a:r>
              <a:rPr lang="en-US" sz="2000" dirty="0"/>
              <a:t> </a:t>
            </a:r>
            <a:r>
              <a:rPr lang="en-US" sz="2000" dirty="0" err="1"/>
              <a:t>jij</a:t>
            </a:r>
            <a:r>
              <a:rPr lang="en-US" sz="2000" dirty="0"/>
              <a:t> </a:t>
            </a:r>
            <a:r>
              <a:rPr lang="en-US" sz="2000" dirty="0" err="1"/>
              <a:t>herkent</a:t>
            </a:r>
            <a:r>
              <a:rPr lang="en-US" sz="2000" dirty="0"/>
              <a:t> in </a:t>
            </a:r>
            <a:r>
              <a:rPr lang="en-US" sz="2000" dirty="0" err="1"/>
              <a:t>jouw</a:t>
            </a:r>
            <a:r>
              <a:rPr lang="en-US" sz="2000" dirty="0"/>
              <a:t> </a:t>
            </a:r>
            <a:r>
              <a:rPr lang="en-US" sz="2000" dirty="0" err="1"/>
              <a:t>groep</a:t>
            </a:r>
            <a:r>
              <a:rPr lang="en-US" sz="2000" dirty="0"/>
              <a:t> </a:t>
            </a:r>
            <a:r>
              <a:rPr lang="en-US" sz="2000" dirty="0" err="1"/>
              <a:t>cliënten</a:t>
            </a:r>
            <a:endParaRPr lang="en-US" sz="2000" dirty="0"/>
          </a:p>
          <a:p>
            <a:r>
              <a:rPr lang="en-US" sz="2000" dirty="0"/>
              <a:t>Of </a:t>
            </a:r>
            <a:r>
              <a:rPr lang="en-US" sz="2000" dirty="0" err="1"/>
              <a:t>als</a:t>
            </a:r>
            <a:r>
              <a:rPr lang="en-US" sz="2000" dirty="0"/>
              <a:t> je </a:t>
            </a:r>
            <a:r>
              <a:rPr lang="en-US" sz="2000" dirty="0" err="1"/>
              <a:t>niet</a:t>
            </a:r>
            <a:r>
              <a:rPr lang="en-US" sz="2000" dirty="0"/>
              <a:t> </a:t>
            </a:r>
            <a:r>
              <a:rPr lang="en-US" sz="2000" dirty="0" err="1"/>
              <a:t>echt</a:t>
            </a:r>
            <a:r>
              <a:rPr lang="en-US" sz="2000" dirty="0"/>
              <a:t> met </a:t>
            </a:r>
            <a:r>
              <a:rPr lang="en-US" sz="2000" dirty="0" err="1"/>
              <a:t>een</a:t>
            </a:r>
            <a:r>
              <a:rPr lang="en-US" sz="2000" dirty="0"/>
              <a:t> </a:t>
            </a:r>
            <a:r>
              <a:rPr lang="en-US" sz="2000" dirty="0" err="1"/>
              <a:t>groep</a:t>
            </a:r>
            <a:r>
              <a:rPr lang="en-US" sz="2000" dirty="0"/>
              <a:t> </a:t>
            </a:r>
            <a:r>
              <a:rPr lang="en-US" sz="2000" dirty="0" err="1"/>
              <a:t>werkt</a:t>
            </a:r>
            <a:r>
              <a:rPr lang="en-US" sz="2000" dirty="0"/>
              <a:t>, </a:t>
            </a:r>
            <a:r>
              <a:rPr lang="en-US" sz="2000" dirty="0" err="1"/>
              <a:t>probeer</a:t>
            </a:r>
            <a:r>
              <a:rPr lang="en-US" sz="2000" dirty="0"/>
              <a:t> het dan </a:t>
            </a:r>
            <a:r>
              <a:rPr lang="en-US" sz="2000" dirty="0" err="1"/>
              <a:t>voor</a:t>
            </a:r>
            <a:r>
              <a:rPr lang="en-US" sz="2000" dirty="0"/>
              <a:t> </a:t>
            </a:r>
            <a:r>
              <a:rPr lang="en-US" sz="2000" dirty="0" err="1"/>
              <a:t>collega’s</a:t>
            </a:r>
            <a:endParaRPr lang="en-US" sz="2000" dirty="0"/>
          </a:p>
          <a:p>
            <a:r>
              <a:rPr lang="en-US" sz="2000" dirty="0"/>
              <a:t>Is er </a:t>
            </a:r>
            <a:r>
              <a:rPr lang="en-US" sz="2000" dirty="0" err="1"/>
              <a:t>sprake</a:t>
            </a:r>
            <a:r>
              <a:rPr lang="en-US" sz="2000" dirty="0"/>
              <a:t> van </a:t>
            </a:r>
            <a:r>
              <a:rPr lang="en-US" sz="2000" dirty="0" err="1"/>
              <a:t>een</a:t>
            </a:r>
            <a:r>
              <a:rPr lang="en-US" sz="2000" dirty="0"/>
              <a:t> </a:t>
            </a:r>
            <a:r>
              <a:rPr lang="en-US" sz="2000" dirty="0" err="1"/>
              <a:t>negatieve</a:t>
            </a:r>
            <a:r>
              <a:rPr lang="en-US" sz="2000" dirty="0"/>
              <a:t>- of </a:t>
            </a:r>
            <a:r>
              <a:rPr lang="en-US" sz="2000" dirty="0" err="1"/>
              <a:t>een</a:t>
            </a:r>
            <a:r>
              <a:rPr lang="en-US" sz="2000" dirty="0"/>
              <a:t> </a:t>
            </a:r>
            <a:r>
              <a:rPr lang="en-US" sz="2000" dirty="0" err="1"/>
              <a:t>positieve</a:t>
            </a:r>
            <a:r>
              <a:rPr lang="en-US" sz="2000" dirty="0"/>
              <a:t> </a:t>
            </a:r>
            <a:r>
              <a:rPr lang="en-US" sz="2000" dirty="0" err="1"/>
              <a:t>groep</a:t>
            </a:r>
            <a:r>
              <a:rPr lang="en-US" sz="2000" dirty="0"/>
              <a:t>?</a:t>
            </a:r>
          </a:p>
          <a:p>
            <a:r>
              <a:rPr lang="en-US" sz="2000" dirty="0" err="1"/>
              <a:t>Beschrijf</a:t>
            </a:r>
            <a:r>
              <a:rPr lang="en-US" sz="2000" dirty="0"/>
              <a:t> </a:t>
            </a:r>
            <a:r>
              <a:rPr lang="en-US" sz="2000" dirty="0" err="1"/>
              <a:t>een</a:t>
            </a:r>
            <a:r>
              <a:rPr lang="en-US" sz="2000" dirty="0"/>
              <a:t> </a:t>
            </a:r>
            <a:r>
              <a:rPr lang="en-US" sz="2000" dirty="0" err="1"/>
              <a:t>situatie</a:t>
            </a:r>
            <a:r>
              <a:rPr lang="en-US" sz="2000" dirty="0"/>
              <a:t> </a:t>
            </a:r>
            <a:r>
              <a:rPr lang="en-US" sz="2000" dirty="0" err="1"/>
              <a:t>waaruit</a:t>
            </a:r>
            <a:r>
              <a:rPr lang="en-US" sz="2000" dirty="0"/>
              <a:t> </a:t>
            </a:r>
            <a:r>
              <a:rPr lang="en-US" sz="2000" dirty="0" err="1"/>
              <a:t>dit</a:t>
            </a:r>
            <a:r>
              <a:rPr lang="en-US" sz="2000" dirty="0"/>
              <a:t> </a:t>
            </a:r>
            <a:r>
              <a:rPr lang="en-US" sz="2000" dirty="0" err="1"/>
              <a:t>blijkt</a:t>
            </a:r>
            <a:endParaRPr lang="en-US" sz="2000" dirty="0"/>
          </a:p>
          <a:p>
            <a:pPr marL="0"/>
            <a:endParaRPr lang="en-US" sz="2000" dirty="0"/>
          </a:p>
          <a:p>
            <a:pPr marL="0" indent="0">
              <a:buNone/>
            </a:pPr>
            <a:r>
              <a:rPr lang="en-US" sz="2000" b="1" dirty="0" err="1"/>
              <a:t>Bedenk</a:t>
            </a:r>
            <a:r>
              <a:rPr lang="en-US" sz="2000" b="1" dirty="0"/>
              <a:t> het </a:t>
            </a:r>
            <a:r>
              <a:rPr lang="en-US" sz="2000" b="1" dirty="0" err="1"/>
              <a:t>eerst</a:t>
            </a:r>
            <a:r>
              <a:rPr lang="en-US" sz="2000" b="1" dirty="0"/>
              <a:t> </a:t>
            </a:r>
            <a:r>
              <a:rPr lang="en-US" sz="2000" b="1" dirty="0" err="1"/>
              <a:t>voor</a:t>
            </a:r>
            <a:r>
              <a:rPr lang="en-US" sz="2000" b="1" dirty="0"/>
              <a:t> </a:t>
            </a:r>
            <a:r>
              <a:rPr lang="en-US" sz="2000" b="1" dirty="0" err="1"/>
              <a:t>jezelf</a:t>
            </a:r>
            <a:endParaRPr lang="en-US" sz="2000" b="1" dirty="0"/>
          </a:p>
          <a:p>
            <a:pPr marL="0" indent="0">
              <a:buNone/>
            </a:pPr>
            <a:r>
              <a:rPr lang="en-US" sz="2000" b="1" dirty="0" err="1"/>
              <a:t>Schrijf</a:t>
            </a:r>
            <a:r>
              <a:rPr lang="en-US" sz="2000" b="1" dirty="0"/>
              <a:t> het op</a:t>
            </a:r>
          </a:p>
          <a:p>
            <a:pPr marL="0" indent="0">
              <a:buNone/>
            </a:pPr>
            <a:r>
              <a:rPr lang="en-US" sz="2000" b="1" dirty="0" err="1"/>
              <a:t>Wissel</a:t>
            </a:r>
            <a:r>
              <a:rPr lang="en-US" sz="2000" b="1" dirty="0"/>
              <a:t> </a:t>
            </a:r>
            <a:r>
              <a:rPr lang="en-US" sz="2000" b="1" dirty="0" err="1"/>
              <a:t>daarna</a:t>
            </a:r>
            <a:r>
              <a:rPr lang="en-US" sz="2000" b="1" dirty="0"/>
              <a:t> </a:t>
            </a:r>
            <a:r>
              <a:rPr lang="en-US" sz="2000" b="1" dirty="0" err="1"/>
              <a:t>uit</a:t>
            </a:r>
            <a:endParaRPr lang="en-US" sz="2000" b="1" dirty="0"/>
          </a:p>
          <a:p>
            <a:pPr marL="0" indent="0">
              <a:buNone/>
            </a:pPr>
            <a:endParaRPr lang="en-US" sz="1800" dirty="0"/>
          </a:p>
        </p:txBody>
      </p:sp>
      <p:pic>
        <p:nvPicPr>
          <p:cNvPr id="4" name="Afbeelding 3">
            <a:extLst>
              <a:ext uri="{FF2B5EF4-FFF2-40B4-BE49-F238E27FC236}">
                <a16:creationId xmlns:a16="http://schemas.microsoft.com/office/drawing/2014/main" id="{88E6FD09-B0BA-4AC1-B92A-14D5244665B3}"/>
              </a:ext>
            </a:extLst>
          </p:cNvPr>
          <p:cNvPicPr>
            <a:picLocks noChangeAspect="1"/>
          </p:cNvPicPr>
          <p:nvPr/>
        </p:nvPicPr>
        <p:blipFill rotWithShape="1">
          <a:blip r:embed="rId3">
            <a:extLst>
              <a:ext uri="{28A0092B-C50C-407E-A947-70E740481C1C}">
                <a14:useLocalDpi xmlns:a14="http://schemas.microsoft.com/office/drawing/2010/main" val="0"/>
              </a:ext>
            </a:extLst>
          </a:blip>
          <a:srcRect r="43749" b="-2"/>
          <a:stretch/>
        </p:blipFill>
        <p:spPr>
          <a:xfrm>
            <a:off x="2805143" y="261280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Afbeelding 6" descr="Afbeelding met binnen, tafel, persoon, zitten&#10;&#10;Automatisch gegenereerde beschrijving">
            <a:extLst>
              <a:ext uri="{FF2B5EF4-FFF2-40B4-BE49-F238E27FC236}">
                <a16:creationId xmlns:a16="http://schemas.microsoft.com/office/drawing/2014/main" id="{C2E2F4A5-3578-4757-8393-3F2F724A31F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735" r="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0" name="Afbeelding 9" descr="Afbeelding met tekening&#10;&#10;Automatisch gegenereerde beschrijving">
            <a:extLst>
              <a:ext uri="{FF2B5EF4-FFF2-40B4-BE49-F238E27FC236}">
                <a16:creationId xmlns:a16="http://schemas.microsoft.com/office/drawing/2014/main" id="{1A9C5BDC-B899-4A3E-84CD-A42878555B3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2462" r="1943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 name="Tekstvak 7">
            <a:extLst>
              <a:ext uri="{FF2B5EF4-FFF2-40B4-BE49-F238E27FC236}">
                <a16:creationId xmlns:a16="http://schemas.microsoft.com/office/drawing/2014/main" id="{59337B6C-0188-4698-A109-63B9AFB24CCB}"/>
              </a:ext>
            </a:extLst>
          </p:cNvPr>
          <p:cNvSpPr txBox="1"/>
          <p:nvPr/>
        </p:nvSpPr>
        <p:spPr>
          <a:xfrm>
            <a:off x="9500237" y="6870700"/>
            <a:ext cx="2691763" cy="200055"/>
          </a:xfrm>
          <a:prstGeom prst="rect">
            <a:avLst/>
          </a:prstGeom>
          <a:solidFill>
            <a:srgbClr val="000000"/>
          </a:solidFill>
        </p:spPr>
        <p:txBody>
          <a:bodyPr wrap="none" rtlCol="0">
            <a:spAutoFit/>
          </a:bodyPr>
          <a:lstStyle/>
          <a:p>
            <a:pPr algn="r">
              <a:spcAft>
                <a:spcPts val="600"/>
              </a:spcAft>
            </a:pPr>
            <a:r>
              <a:rPr lang="nl-NL" sz="700" dirty="0">
                <a:solidFill>
                  <a:srgbClr val="FFFFFF"/>
                </a:solidFill>
                <a:hlinkClick r:id="rId5" tooltip="https://maken.wikiwijs.nl/110509/Brief_schrijven">
                  <a:extLst>
                    <a:ext uri="{A12FA001-AC4F-418D-AE19-62706E023703}">
                      <ahyp:hlinkClr xmlns:ahyp="http://schemas.microsoft.com/office/drawing/2018/hyperlinkcolor" val="tx"/>
                    </a:ext>
                  </a:extLst>
                </a:hlinkClick>
              </a:rPr>
              <a:t>Deze foto</a:t>
            </a:r>
            <a:r>
              <a:rPr lang="nl-NL" sz="700" dirty="0">
                <a:solidFill>
                  <a:srgbClr val="FFFFFF"/>
                </a:solidFill>
              </a:rPr>
              <a:t> van Onbekende auteur is </a:t>
            </a:r>
            <a:r>
              <a:rPr lang="nl-NL" sz="700" dirty="0" err="1">
                <a:solidFill>
                  <a:srgbClr val="FFFFFF"/>
                </a:solidFill>
              </a:rPr>
              <a:t>gelicentieerd</a:t>
            </a:r>
            <a:r>
              <a:rPr lang="nl-NL" sz="700" dirty="0">
                <a:solidFill>
                  <a:srgbClr val="FFFFFF"/>
                </a:solidFill>
              </a:rPr>
              <a:t> onder </a:t>
            </a:r>
            <a:r>
              <a:rPr lang="nl-NL" sz="700" dirty="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nl-NL" sz="700" dirty="0">
              <a:solidFill>
                <a:srgbClr val="FFFFFF"/>
              </a:solidFill>
            </a:endParaRPr>
          </a:p>
        </p:txBody>
      </p:sp>
      <p:sp>
        <p:nvSpPr>
          <p:cNvPr id="11" name="Tekstvak 10">
            <a:extLst>
              <a:ext uri="{FF2B5EF4-FFF2-40B4-BE49-F238E27FC236}">
                <a16:creationId xmlns:a16="http://schemas.microsoft.com/office/drawing/2014/main" id="{7A303D88-C79A-47E7-935A-3960AC5842C3}"/>
              </a:ext>
            </a:extLst>
          </p:cNvPr>
          <p:cNvSpPr txBox="1"/>
          <p:nvPr/>
        </p:nvSpPr>
        <p:spPr>
          <a:xfrm>
            <a:off x="6916000" y="6870700"/>
            <a:ext cx="2571537"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7" tooltip="http://www.mntraining.nl/praten-over-leren-doen-we-dat-nou-echt/">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9" tooltip="https://creativecommons.org/licenses/by-nc/3.0/">
                  <a:extLst>
                    <a:ext uri="{A12FA001-AC4F-418D-AE19-62706E023703}">
                      <ahyp:hlinkClr xmlns:ahyp="http://schemas.microsoft.com/office/drawing/2018/hyperlinkcolor" val="tx"/>
                    </a:ext>
                  </a:extLst>
                </a:hlinkClick>
              </a:rPr>
              <a:t>CC BY-NC</a:t>
            </a:r>
            <a:endParaRPr lang="nl-NL" sz="700">
              <a:solidFill>
                <a:srgbClr val="FFFFFF"/>
              </a:solidFill>
            </a:endParaRPr>
          </a:p>
        </p:txBody>
      </p:sp>
    </p:spTree>
    <p:extLst>
      <p:ext uri="{BB962C8B-B14F-4D97-AF65-F5344CB8AC3E}">
        <p14:creationId xmlns:p14="http://schemas.microsoft.com/office/powerpoint/2010/main" val="199454160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484157" y="2289459"/>
            <a:ext cx="9705869" cy="1325563"/>
          </a:xfrm>
        </p:spPr>
        <p:txBody>
          <a:bodyPr>
            <a:normAutofit/>
          </a:bodyPr>
          <a:lstStyle/>
          <a:p>
            <a:r>
              <a:rPr lang="nl-NL" sz="3200" b="1" dirty="0">
                <a:solidFill>
                  <a:schemeClr val="tx2"/>
                </a:solidFill>
                <a:latin typeface="Arial" panose="020B0604020202020204" pitchFamily="34" charset="0"/>
                <a:cs typeface="Arial" panose="020B0604020202020204" pitchFamily="34" charset="0"/>
              </a:rPr>
              <a:t>Werken aan de begrippenlijst &amp; </a:t>
            </a:r>
            <a:r>
              <a:rPr lang="nl-NL" sz="3200" dirty="0">
                <a:solidFill>
                  <a:schemeClr val="tx2"/>
                </a:solidFill>
                <a:latin typeface="Arial" panose="020B0604020202020204" pitchFamily="34" charset="0"/>
                <a:cs typeface="Arial" panose="020B0604020202020204" pitchFamily="34" charset="0"/>
              </a:rPr>
              <a:t>e</a:t>
            </a:r>
            <a:r>
              <a:rPr lang="nl-NL" sz="3200" b="1" dirty="0">
                <a:solidFill>
                  <a:schemeClr val="tx2"/>
                </a:solidFill>
                <a:latin typeface="Arial" panose="020B0604020202020204" pitchFamily="34" charset="0"/>
                <a:cs typeface="Arial" panose="020B0604020202020204" pitchFamily="34" charset="0"/>
              </a:rPr>
              <a:t>indopdracht!</a:t>
            </a:r>
            <a:endParaRPr lang="nl-NL" dirty="0">
              <a:solidFill>
                <a:schemeClr val="tx2"/>
              </a:solidFill>
            </a:endParaRPr>
          </a:p>
        </p:txBody>
      </p:sp>
    </p:spTree>
    <p:extLst>
      <p:ext uri="{BB962C8B-B14F-4D97-AF65-F5344CB8AC3E}">
        <p14:creationId xmlns:p14="http://schemas.microsoft.com/office/powerpoint/2010/main" val="410301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a:solidFill>
                  <a:srgbClr val="1DAEEC"/>
                </a:solidFill>
                <a:latin typeface="Arial" panose="020B0604020202020204" pitchFamily="34" charset="0"/>
                <a:cs typeface="Arial" panose="020B0604020202020204" pitchFamily="34" charset="0"/>
              </a:rPr>
              <a:t>Evalueren en reflecteren</a:t>
            </a:r>
            <a:endParaRPr lang="nl-NL"/>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8186799" cy="4667250"/>
          </a:xfrm>
        </p:spPr>
        <p:txBody>
          <a:bodyPr>
            <a:normAutofit/>
          </a:bodyPr>
          <a:lstStyle/>
          <a:p>
            <a:pPr>
              <a:lnSpc>
                <a:spcPct val="150000"/>
              </a:lnSpc>
            </a:pPr>
            <a:r>
              <a:rPr lang="nl-NL" sz="1800" dirty="0">
                <a:latin typeface="Arial" panose="020B0604020202020204" pitchFamily="34" charset="0"/>
                <a:cs typeface="Arial" panose="020B0604020202020204" pitchFamily="34" charset="0"/>
              </a:rPr>
              <a:t>De student weet welke groepsrollen voorkomen in zowel een positieve - als een negatieve groep </a:t>
            </a:r>
          </a:p>
          <a:p>
            <a:pPr>
              <a:lnSpc>
                <a:spcPct val="150000"/>
              </a:lnSpc>
            </a:pPr>
            <a:r>
              <a:rPr lang="nl-NL" sz="1800" dirty="0">
                <a:latin typeface="Arial" panose="020B0604020202020204" pitchFamily="34" charset="0"/>
                <a:cs typeface="Arial" panose="020B0604020202020204" pitchFamily="34" charset="0"/>
              </a:rPr>
              <a:t>De student kent de kenmerken van de verschillende groepsrollen</a:t>
            </a:r>
          </a:p>
          <a:p>
            <a:pPr>
              <a:lnSpc>
                <a:spcPct val="150000"/>
              </a:lnSpc>
            </a:pPr>
            <a:r>
              <a:rPr lang="nl-NL" sz="1800" dirty="0">
                <a:latin typeface="Arial" panose="020B0604020202020204" pitchFamily="34" charset="0"/>
                <a:cs typeface="Arial" panose="020B0604020202020204" pitchFamily="34" charset="0"/>
              </a:rPr>
              <a:t>De student kent de kenmerken van zowel een positieve – als een negatieve groep</a:t>
            </a:r>
          </a:p>
          <a:p>
            <a:pPr>
              <a:lnSpc>
                <a:spcPct val="150000"/>
              </a:lnSpc>
            </a:pPr>
            <a:r>
              <a:rPr lang="nl-NL" sz="1800" dirty="0">
                <a:latin typeface="Arial" panose="020B0604020202020204" pitchFamily="34" charset="0"/>
                <a:cs typeface="Arial" panose="020B0604020202020204" pitchFamily="34" charset="0"/>
              </a:rPr>
              <a:t>De student herkent de groepsrollen binnen de eigen praktijk</a:t>
            </a:r>
          </a:p>
          <a:p>
            <a:pPr>
              <a:lnSpc>
                <a:spcPct val="150000"/>
              </a:lnSpc>
            </a:pPr>
            <a:r>
              <a:rPr lang="nl-NL" sz="1800" dirty="0">
                <a:latin typeface="Arial" panose="020B0604020202020204" pitchFamily="34" charset="0"/>
                <a:cs typeface="Arial" panose="020B0604020202020204" pitchFamily="34" charset="0"/>
              </a:rPr>
              <a:t>De student weet welke groepsrol zij zelf vervullen binnen een groep</a:t>
            </a:r>
          </a:p>
          <a:p>
            <a:pPr marL="0" indent="0">
              <a:lnSpc>
                <a:spcPct val="150000"/>
              </a:lnSpc>
              <a:buNone/>
            </a:pPr>
            <a:br>
              <a:rPr lang="nl-NL" sz="1800" dirty="0">
                <a:latin typeface="Arial" panose="020B0604020202020204" pitchFamily="34" charset="0"/>
                <a:cs typeface="Arial" panose="020B0604020202020204" pitchFamily="34" charset="0"/>
              </a:rPr>
            </a:br>
            <a:r>
              <a:rPr lang="nl-NL" sz="1800" b="1" dirty="0">
                <a:latin typeface="Arial" panose="020B0604020202020204" pitchFamily="34" charset="0"/>
                <a:cs typeface="Arial" panose="020B0604020202020204" pitchFamily="34" charset="0"/>
              </a:rPr>
              <a:t>Wat is er blijven hangen?</a:t>
            </a:r>
            <a:endParaRPr lang="nl-NL"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39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De volgende keer…</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8186799" cy="4351338"/>
          </a:xfrm>
        </p:spPr>
        <p:txBody>
          <a:bodyPr>
            <a:normAutofit/>
          </a:bodyPr>
          <a:lstStyle/>
          <a:p>
            <a:pPr marL="0" indent="0">
              <a:lnSpc>
                <a:spcPct val="150000"/>
              </a:lnSpc>
              <a:buNone/>
            </a:pPr>
            <a:endParaRPr lang="nl-NL" sz="2400" dirty="0">
              <a:latin typeface="Arial" panose="020B0604020202020204" pitchFamily="34" charset="0"/>
              <a:cs typeface="Arial" panose="020B0604020202020204" pitchFamily="34" charset="0"/>
            </a:endParaRPr>
          </a:p>
          <a:p>
            <a:pPr>
              <a:lnSpc>
                <a:spcPct val="150000"/>
              </a:lnSpc>
            </a:pPr>
            <a:r>
              <a:rPr lang="nl-NL" sz="2400" dirty="0">
                <a:latin typeface="Arial" panose="020B0604020202020204" pitchFamily="34" charset="0"/>
                <a:cs typeface="Arial" panose="020B0604020202020204" pitchFamily="34" charset="0"/>
              </a:rPr>
              <a:t>Gaan we het hebben </a:t>
            </a:r>
            <a:r>
              <a:rPr lang="nl-NL" sz="2400">
                <a:latin typeface="Arial" panose="020B0604020202020204" pitchFamily="34" charset="0"/>
                <a:cs typeface="Arial" panose="020B0604020202020204" pitchFamily="34" charset="0"/>
              </a:rPr>
              <a:t>over groepsdruk</a:t>
            </a:r>
            <a:br>
              <a:rPr lang="nl-NL" sz="2400" dirty="0">
                <a:latin typeface="Arial" panose="020B0604020202020204" pitchFamily="34" charset="0"/>
                <a:cs typeface="Arial" panose="020B0604020202020204" pitchFamily="34" charset="0"/>
              </a:rPr>
            </a:br>
            <a:br>
              <a:rPr lang="nl-NL" sz="2400" dirty="0">
                <a:latin typeface="Arial" panose="020B0604020202020204" pitchFamily="34" charset="0"/>
                <a:cs typeface="Arial" panose="020B0604020202020204" pitchFamily="34" charset="0"/>
              </a:rPr>
            </a:b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08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FA49-D1A7-4C8E-A3B6-FA4DC04E690D}"/>
              </a:ext>
            </a:extLst>
          </p:cNvPr>
          <p:cNvSpPr>
            <a:spLocks noGrp="1"/>
          </p:cNvSpPr>
          <p:nvPr>
            <p:ph type="title"/>
          </p:nvPr>
        </p:nvSpPr>
        <p:spPr>
          <a:xfrm>
            <a:off x="1344709" y="508369"/>
            <a:ext cx="8151101" cy="313668"/>
          </a:xfrm>
        </p:spPr>
        <p:txBody>
          <a:bodyPr/>
          <a:lstStyle/>
          <a:p>
            <a:r>
              <a:rPr lang="nl-NL" dirty="0"/>
              <a:t>Studiewijzer</a:t>
            </a:r>
          </a:p>
        </p:txBody>
      </p:sp>
      <p:graphicFrame>
        <p:nvGraphicFramePr>
          <p:cNvPr id="4" name="Tabel 3">
            <a:extLst>
              <a:ext uri="{FF2B5EF4-FFF2-40B4-BE49-F238E27FC236}">
                <a16:creationId xmlns:a16="http://schemas.microsoft.com/office/drawing/2014/main" id="{3D216549-309F-5540-F635-B65EBFA3FD0D}"/>
              </a:ext>
            </a:extLst>
          </p:cNvPr>
          <p:cNvGraphicFramePr>
            <a:graphicFrameLocks noGrp="1"/>
          </p:cNvGraphicFramePr>
          <p:nvPr>
            <p:extLst>
              <p:ext uri="{D42A27DB-BD31-4B8C-83A1-F6EECF244321}">
                <p14:modId xmlns:p14="http://schemas.microsoft.com/office/powerpoint/2010/main" val="4166653329"/>
              </p:ext>
            </p:extLst>
          </p:nvPr>
        </p:nvGraphicFramePr>
        <p:xfrm>
          <a:off x="1344709" y="822037"/>
          <a:ext cx="9912485" cy="6492730"/>
        </p:xfrm>
        <a:graphic>
          <a:graphicData uri="http://schemas.openxmlformats.org/drawingml/2006/table">
            <a:tbl>
              <a:tblPr firstRow="1" firstCol="1" bandRow="1">
                <a:tableStyleId>{5C22544A-7EE6-4342-B048-85BDC9FD1C3A}</a:tableStyleId>
              </a:tblPr>
              <a:tblGrid>
                <a:gridCol w="3250928">
                  <a:extLst>
                    <a:ext uri="{9D8B030D-6E8A-4147-A177-3AD203B41FA5}">
                      <a16:colId xmlns:a16="http://schemas.microsoft.com/office/drawing/2014/main" val="67529782"/>
                    </a:ext>
                  </a:extLst>
                </a:gridCol>
                <a:gridCol w="6661557">
                  <a:extLst>
                    <a:ext uri="{9D8B030D-6E8A-4147-A177-3AD203B41FA5}">
                      <a16:colId xmlns:a16="http://schemas.microsoft.com/office/drawing/2014/main" val="2924396044"/>
                    </a:ext>
                  </a:extLst>
                </a:gridCol>
              </a:tblGrid>
              <a:tr h="403980">
                <a:tc>
                  <a:txBody>
                    <a:bodyPr/>
                    <a:lstStyle/>
                    <a:p>
                      <a:pPr>
                        <a:lnSpc>
                          <a:spcPct val="107000"/>
                        </a:lnSpc>
                        <a:spcAft>
                          <a:spcPts val="800"/>
                        </a:spcAft>
                      </a:pPr>
                      <a:r>
                        <a:rPr lang="nl-NL" sz="1800" dirty="0">
                          <a:effectLst/>
                        </a:rPr>
                        <a:t>Lesweek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a:lnSpc>
                          <a:spcPct val="107000"/>
                        </a:lnSpc>
                        <a:spcAft>
                          <a:spcPts val="800"/>
                        </a:spcAft>
                      </a:pPr>
                      <a:r>
                        <a:rPr lang="nl-NL" sz="1800" dirty="0">
                          <a:effectLst/>
                        </a:rPr>
                        <a:t>Opdracht</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3822602921"/>
                  </a:ext>
                </a:extLst>
              </a:tr>
              <a:tr h="792351">
                <a:tc>
                  <a:txBody>
                    <a:bodyPr/>
                    <a:lstStyle/>
                    <a:p>
                      <a:pPr>
                        <a:lnSpc>
                          <a:spcPct val="107000"/>
                        </a:lnSpc>
                        <a:spcAft>
                          <a:spcPts val="800"/>
                        </a:spcAft>
                      </a:pPr>
                      <a:r>
                        <a:rPr lang="nl-NL" sz="1800">
                          <a:solidFill>
                            <a:srgbClr val="002060"/>
                          </a:solidFill>
                          <a:effectLst/>
                        </a:rPr>
                        <a:t>SW 1: 09 nov</a:t>
                      </a:r>
                      <a:endParaRPr lang="nl-NL" sz="180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a:lnSpc>
                          <a:spcPct val="107000"/>
                        </a:lnSpc>
                        <a:spcAft>
                          <a:spcPts val="800"/>
                        </a:spcAft>
                      </a:pPr>
                      <a:r>
                        <a:rPr lang="nl-NL" sz="1800" dirty="0">
                          <a:solidFill>
                            <a:srgbClr val="002060"/>
                          </a:solidFill>
                          <a:effectLst/>
                        </a:rPr>
                        <a:t>Introductie groepsdynamica MZ</a:t>
                      </a:r>
                    </a:p>
                    <a:p>
                      <a:pPr>
                        <a:lnSpc>
                          <a:spcPct val="107000"/>
                        </a:lnSpc>
                        <a:spcAft>
                          <a:spcPts val="800"/>
                        </a:spcAft>
                      </a:pPr>
                      <a:r>
                        <a:rPr lang="nl-NL" sz="1800" dirty="0">
                          <a:solidFill>
                            <a:srgbClr val="002060"/>
                          </a:solidFill>
                          <a:effectLst/>
                        </a:rPr>
                        <a:t> </a:t>
                      </a:r>
                      <a:endParaRPr lang="nl-NL"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1560656440"/>
                  </a:ext>
                </a:extLst>
              </a:tr>
              <a:tr h="792351">
                <a:tc>
                  <a:txBody>
                    <a:bodyPr/>
                    <a:lstStyle/>
                    <a:p>
                      <a:pPr>
                        <a:lnSpc>
                          <a:spcPct val="107000"/>
                        </a:lnSpc>
                        <a:spcAft>
                          <a:spcPts val="800"/>
                        </a:spcAft>
                      </a:pPr>
                      <a:r>
                        <a:rPr lang="nl-NL" sz="1800">
                          <a:effectLst/>
                        </a:rPr>
                        <a:t>SW 2: 16 nov</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a:lnSpc>
                          <a:spcPct val="107000"/>
                        </a:lnSpc>
                        <a:spcAft>
                          <a:spcPts val="800"/>
                        </a:spcAft>
                      </a:pPr>
                      <a:r>
                        <a:rPr lang="nl-NL" sz="1800" dirty="0">
                          <a:effectLst/>
                        </a:rPr>
                        <a:t>Groepsvorming, indelingen van groepen (deel 1)</a:t>
                      </a:r>
                    </a:p>
                    <a:p>
                      <a:pPr>
                        <a:lnSpc>
                          <a:spcPct val="107000"/>
                        </a:lnSpc>
                        <a:spcAft>
                          <a:spcPts val="800"/>
                        </a:spcAft>
                      </a:pPr>
                      <a:r>
                        <a:rPr lang="nl-NL" sz="1800" dirty="0">
                          <a:effectLst/>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1018071158"/>
                  </a:ext>
                </a:extLst>
              </a:tr>
              <a:tr h="792351">
                <a:tc>
                  <a:txBody>
                    <a:bodyPr/>
                    <a:lstStyle/>
                    <a:p>
                      <a:pPr>
                        <a:lnSpc>
                          <a:spcPct val="107000"/>
                        </a:lnSpc>
                        <a:spcAft>
                          <a:spcPts val="800"/>
                        </a:spcAft>
                      </a:pPr>
                      <a:r>
                        <a:rPr lang="nl-NL" sz="1800" dirty="0">
                          <a:effectLst/>
                        </a:rPr>
                        <a:t>SW 3: 23 nov</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dirty="0">
                          <a:effectLst/>
                        </a:rPr>
                        <a:t>Groepsvorming, indelingen van groepen (deel 2)</a:t>
                      </a: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3630239587"/>
                  </a:ext>
                </a:extLst>
              </a:tr>
              <a:tr h="792351">
                <a:tc>
                  <a:txBody>
                    <a:bodyPr/>
                    <a:lstStyle/>
                    <a:p>
                      <a:pPr>
                        <a:lnSpc>
                          <a:spcPct val="107000"/>
                        </a:lnSpc>
                        <a:spcAft>
                          <a:spcPts val="800"/>
                        </a:spcAft>
                      </a:pPr>
                      <a:r>
                        <a:rPr lang="nl-NL" sz="1800">
                          <a:effectLst/>
                        </a:rPr>
                        <a:t>SW 4: 30 nov</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dirty="0">
                          <a:effectLst/>
                        </a:rPr>
                        <a:t> Kenmerken en belang van groepen </a:t>
                      </a: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2678107821"/>
                  </a:ext>
                </a:extLst>
              </a:tr>
              <a:tr h="792351">
                <a:tc>
                  <a:txBody>
                    <a:bodyPr/>
                    <a:lstStyle/>
                    <a:p>
                      <a:pPr>
                        <a:lnSpc>
                          <a:spcPct val="107000"/>
                        </a:lnSpc>
                        <a:spcAft>
                          <a:spcPts val="800"/>
                        </a:spcAft>
                      </a:pPr>
                      <a:r>
                        <a:rPr lang="nl-NL" sz="1800">
                          <a:solidFill>
                            <a:srgbClr val="FF0000"/>
                          </a:solidFill>
                          <a:effectLst/>
                        </a:rPr>
                        <a:t>SW 5: 7 dec</a:t>
                      </a:r>
                      <a:endParaRPr lang="nl-NL" sz="18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dirty="0">
                          <a:solidFill>
                            <a:srgbClr val="FF0000"/>
                          </a:solidFill>
                          <a:effectLst/>
                        </a:rPr>
                        <a:t> Rollen in een groep en groepsnormen</a:t>
                      </a:r>
                    </a:p>
                    <a:p>
                      <a:pPr>
                        <a:lnSpc>
                          <a:spcPct val="107000"/>
                        </a:lnSpc>
                        <a:spcAft>
                          <a:spcPts val="800"/>
                        </a:spcAft>
                      </a:pPr>
                      <a:endParaRPr lang="nl-NL"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974801918"/>
                  </a:ext>
                </a:extLst>
              </a:tr>
              <a:tr h="792351">
                <a:tc>
                  <a:txBody>
                    <a:bodyPr/>
                    <a:lstStyle/>
                    <a:p>
                      <a:pPr>
                        <a:lnSpc>
                          <a:spcPct val="107000"/>
                        </a:lnSpc>
                        <a:spcAft>
                          <a:spcPts val="800"/>
                        </a:spcAft>
                      </a:pPr>
                      <a:r>
                        <a:rPr lang="nl-NL" sz="1800">
                          <a:effectLst/>
                        </a:rPr>
                        <a:t>SW 6: 14 dec</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dirty="0">
                          <a:effectLst/>
                        </a:rPr>
                        <a:t> Groepsdruk</a:t>
                      </a: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3130172659"/>
                  </a:ext>
                </a:extLst>
              </a:tr>
              <a:tr h="549677">
                <a:tc>
                  <a:txBody>
                    <a:bodyPr/>
                    <a:lstStyle/>
                    <a:p>
                      <a:pPr>
                        <a:lnSpc>
                          <a:spcPct val="107000"/>
                        </a:lnSpc>
                        <a:spcAft>
                          <a:spcPts val="800"/>
                        </a:spcAft>
                      </a:pPr>
                      <a:r>
                        <a:rPr lang="nl-NL" sz="1800">
                          <a:effectLst/>
                        </a:rPr>
                        <a:t>SW 7: 21 dec</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a:effectLst/>
                        </a:rPr>
                        <a:t>Begrippenlijst en werken aan eindopdracht</a:t>
                      </a: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867467484"/>
                  </a:ext>
                </a:extLst>
              </a:tr>
              <a:tr h="328200">
                <a:tc>
                  <a:txBody>
                    <a:bodyPr/>
                    <a:lstStyle/>
                    <a:p>
                      <a:pPr>
                        <a:lnSpc>
                          <a:spcPct val="107000"/>
                        </a:lnSpc>
                        <a:spcAft>
                          <a:spcPts val="800"/>
                        </a:spcAft>
                      </a:pPr>
                      <a:r>
                        <a:rPr lang="nl-NL" sz="1800">
                          <a:effectLst/>
                        </a:rPr>
                        <a:t>SW 8: 11 jan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tc>
                  <a:txBody>
                    <a:bodyPr/>
                    <a:lstStyle/>
                    <a:p>
                      <a:pPr marL="0" marR="0" lvl="0" indent="0" algn="l" defTabSz="1088610" rtl="0" eaLnBrk="1" fontAlgn="auto" latinLnBrk="0" hangingPunct="1">
                        <a:lnSpc>
                          <a:spcPct val="107000"/>
                        </a:lnSpc>
                        <a:spcBef>
                          <a:spcPts val="0"/>
                        </a:spcBef>
                        <a:spcAft>
                          <a:spcPts val="800"/>
                        </a:spcAft>
                        <a:buClrTx/>
                        <a:buSzTx/>
                        <a:buFontTx/>
                        <a:buNone/>
                        <a:tabLst/>
                        <a:defRPr/>
                      </a:pPr>
                      <a:r>
                        <a:rPr lang="nl-NL" sz="1800" dirty="0">
                          <a:effectLst/>
                        </a:rPr>
                        <a:t>Samenvatting en herhaling</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002" marR="67002" marT="0" marB="0"/>
                </a:tc>
                <a:extLst>
                  <a:ext uri="{0D108BD9-81ED-4DB2-BD59-A6C34878D82A}">
                    <a16:rowId xmlns:a16="http://schemas.microsoft.com/office/drawing/2014/main" val="520437993"/>
                  </a:ext>
                </a:extLst>
              </a:tr>
            </a:tbl>
          </a:graphicData>
        </a:graphic>
      </p:graphicFrame>
    </p:spTree>
    <p:extLst>
      <p:ext uri="{BB962C8B-B14F-4D97-AF65-F5344CB8AC3E}">
        <p14:creationId xmlns:p14="http://schemas.microsoft.com/office/powerpoint/2010/main" val="25693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Programma</a:t>
            </a:r>
            <a:r>
              <a:rPr lang="en-US" b="1" dirty="0"/>
              <a:t> van </a:t>
            </a:r>
            <a:r>
              <a:rPr lang="en-US" b="1" dirty="0" err="1"/>
              <a:t>deze</a:t>
            </a:r>
            <a:r>
              <a:rPr lang="en-US" b="1" dirty="0"/>
              <a:t> les</a:t>
            </a:r>
          </a:p>
        </p:txBody>
      </p:sp>
      <p:sp>
        <p:nvSpPr>
          <p:cNvPr id="3" name="Tijdelijke aanduiding voor inhoud 2"/>
          <p:cNvSpPr>
            <a:spLocks noGrp="1"/>
          </p:cNvSpPr>
          <p:nvPr>
            <p:ph idx="1"/>
          </p:nvPr>
        </p:nvSpPr>
        <p:spPr>
          <a:xfrm>
            <a:off x="2702169" y="2197640"/>
            <a:ext cx="8710700" cy="3384377"/>
          </a:xfrm>
        </p:spPr>
        <p:txBody>
          <a:bodyPr vert="horz" lIns="0" tIns="0" rIns="0" bIns="0" rtlCol="0" anchor="t">
            <a:noAutofit/>
          </a:bodyPr>
          <a:lstStyle/>
          <a:p>
            <a:r>
              <a:rPr lang="en-US" sz="1800" dirty="0"/>
              <a:t>Welkom - </a:t>
            </a:r>
            <a:r>
              <a:rPr lang="en-US" sz="1800" dirty="0" err="1"/>
              <a:t>Lesdoelen</a:t>
            </a:r>
            <a:endParaRPr lang="en-US" sz="1800" dirty="0"/>
          </a:p>
          <a:p>
            <a:endParaRPr lang="en-US" sz="1800" dirty="0"/>
          </a:p>
          <a:p>
            <a:endParaRPr lang="en-US" sz="1800" dirty="0"/>
          </a:p>
          <a:p>
            <a:r>
              <a:rPr lang="en-US" sz="1800" dirty="0" err="1"/>
              <a:t>Herhaling</a:t>
            </a:r>
            <a:r>
              <a:rPr lang="en-US" sz="1800" dirty="0"/>
              <a:t> met Kahoot</a:t>
            </a:r>
          </a:p>
          <a:p>
            <a:endParaRPr lang="en-US" sz="1800" dirty="0"/>
          </a:p>
          <a:p>
            <a:endParaRPr lang="en-US" sz="1800" dirty="0"/>
          </a:p>
          <a:p>
            <a:r>
              <a:rPr lang="en-US" sz="1800" dirty="0" err="1"/>
              <a:t>Theorie</a:t>
            </a:r>
            <a:r>
              <a:rPr lang="en-US" sz="1800" dirty="0"/>
              <a:t> </a:t>
            </a:r>
            <a:r>
              <a:rPr lang="en-US" sz="1800" dirty="0" err="1"/>
              <a:t>groepsrollen</a:t>
            </a:r>
            <a:r>
              <a:rPr lang="en-US" sz="1800" dirty="0"/>
              <a:t> </a:t>
            </a:r>
            <a:r>
              <a:rPr lang="en-US" sz="1800" dirty="0" err="1"/>
              <a:t>en</a:t>
            </a:r>
            <a:r>
              <a:rPr lang="en-US" sz="1800" dirty="0"/>
              <a:t> </a:t>
            </a:r>
            <a:r>
              <a:rPr lang="en-US" sz="1800" dirty="0" err="1"/>
              <a:t>groepsnormen</a:t>
            </a:r>
            <a:endParaRPr lang="en-US" sz="1800" dirty="0"/>
          </a:p>
          <a:p>
            <a:endParaRPr lang="en-US" sz="1800" dirty="0"/>
          </a:p>
          <a:p>
            <a:endParaRPr lang="en-US" sz="1800" dirty="0"/>
          </a:p>
          <a:p>
            <a:r>
              <a:rPr lang="en-US" sz="1800" dirty="0" err="1">
                <a:cs typeface="Arial"/>
              </a:rPr>
              <a:t>Opdracht</a:t>
            </a:r>
            <a:r>
              <a:rPr lang="en-US" sz="1800" dirty="0">
                <a:cs typeface="Arial"/>
              </a:rPr>
              <a:t> </a:t>
            </a:r>
          </a:p>
          <a:p>
            <a:endParaRPr lang="en-US" sz="1800" dirty="0">
              <a:cs typeface="Arial"/>
            </a:endParaRPr>
          </a:p>
          <a:p>
            <a:pPr marL="0" indent="0">
              <a:buNone/>
            </a:pPr>
            <a:endParaRPr lang="en-US" sz="1800" dirty="0">
              <a:cs typeface="Arial"/>
            </a:endParaRPr>
          </a:p>
          <a:p>
            <a:r>
              <a:rPr lang="en-US" sz="1800" dirty="0" err="1">
                <a:cs typeface="Arial"/>
              </a:rPr>
              <a:t>Werken</a:t>
            </a:r>
            <a:r>
              <a:rPr lang="en-US" sz="1800" dirty="0">
                <a:cs typeface="Arial"/>
              </a:rPr>
              <a:t> </a:t>
            </a:r>
            <a:r>
              <a:rPr lang="en-US" sz="1800" dirty="0" err="1">
                <a:cs typeface="Arial"/>
              </a:rPr>
              <a:t>aan</a:t>
            </a:r>
            <a:r>
              <a:rPr lang="en-US" sz="1800" dirty="0">
                <a:cs typeface="Arial"/>
              </a:rPr>
              <a:t> de </a:t>
            </a:r>
            <a:r>
              <a:rPr lang="en-US" sz="1800" dirty="0" err="1">
                <a:cs typeface="Arial"/>
              </a:rPr>
              <a:t>leertaak</a:t>
            </a:r>
            <a:r>
              <a:rPr lang="en-US" sz="1800" dirty="0">
                <a:cs typeface="Arial"/>
              </a:rPr>
              <a:t> </a:t>
            </a:r>
            <a:r>
              <a:rPr lang="en-US" sz="1800" dirty="0" err="1">
                <a:cs typeface="Arial"/>
              </a:rPr>
              <a:t>en</a:t>
            </a:r>
            <a:r>
              <a:rPr lang="en-US" sz="1800" dirty="0">
                <a:cs typeface="Arial"/>
              </a:rPr>
              <a:t> </a:t>
            </a:r>
            <a:r>
              <a:rPr lang="en-US" sz="1800" dirty="0" err="1">
                <a:cs typeface="Arial"/>
              </a:rPr>
              <a:t>begrippenlijst</a:t>
            </a:r>
            <a:endParaRPr lang="en-US" sz="1800" dirty="0">
              <a:cs typeface="Arial"/>
            </a:endParaRPr>
          </a:p>
          <a:p>
            <a:endParaRPr lang="en-US" sz="1800" dirty="0">
              <a:cs typeface="Arial"/>
            </a:endParaRPr>
          </a:p>
          <a:p>
            <a:endParaRPr lang="en-US" sz="1800" dirty="0">
              <a:cs typeface="Arial"/>
            </a:endParaRPr>
          </a:p>
          <a:p>
            <a:r>
              <a:rPr lang="en-US" sz="1800" dirty="0" err="1">
                <a:cs typeface="Arial"/>
              </a:rPr>
              <a:t>Evalueren</a:t>
            </a:r>
            <a:r>
              <a:rPr lang="en-US" sz="1800" dirty="0">
                <a:cs typeface="Arial"/>
              </a:rPr>
              <a:t> </a:t>
            </a:r>
            <a:r>
              <a:rPr lang="en-US" sz="1800" dirty="0" err="1">
                <a:cs typeface="Arial"/>
              </a:rPr>
              <a:t>en</a:t>
            </a:r>
            <a:r>
              <a:rPr lang="en-US" sz="1800" dirty="0">
                <a:cs typeface="Arial"/>
              </a:rPr>
              <a:t> </a:t>
            </a:r>
            <a:r>
              <a:rPr lang="en-US" sz="1800" dirty="0" err="1">
                <a:cs typeface="Arial"/>
              </a:rPr>
              <a:t>afronden</a:t>
            </a:r>
            <a:r>
              <a:rPr lang="en-US" sz="1800" dirty="0">
                <a:cs typeface="Arial"/>
              </a:rPr>
              <a:t> les</a:t>
            </a:r>
          </a:p>
          <a:p>
            <a:endParaRPr lang="en-US" sz="1200" dirty="0">
              <a:cs typeface="Arial"/>
            </a:endParaRPr>
          </a:p>
          <a:p>
            <a:endParaRPr lang="en-US" sz="1200" dirty="0">
              <a:cs typeface="Arial"/>
            </a:endParaRPr>
          </a:p>
          <a:p>
            <a:endParaRPr lang="en-US" dirty="0">
              <a:solidFill>
                <a:schemeClr val="tx1"/>
              </a:solidFill>
            </a:endParaRPr>
          </a:p>
          <a:p>
            <a:pPr marL="0" indent="0">
              <a:buNone/>
            </a:pPr>
            <a:endParaRPr lang="en-US" dirty="0">
              <a:solidFill>
                <a:schemeClr val="tx1"/>
              </a:solidFill>
              <a:cs typeface="Arial"/>
            </a:endParaRPr>
          </a:p>
        </p:txBody>
      </p:sp>
      <p:pic>
        <p:nvPicPr>
          <p:cNvPr id="4" name="Afbeelding 3">
            <a:extLst>
              <a:ext uri="{FF2B5EF4-FFF2-40B4-BE49-F238E27FC236}">
                <a16:creationId xmlns:a16="http://schemas.microsoft.com/office/drawing/2014/main" id="{D089E68F-FBBA-4CCF-A98E-63ED78459D10}"/>
              </a:ext>
            </a:extLst>
          </p:cNvPr>
          <p:cNvPicPr>
            <a:picLocks noChangeAspect="1"/>
          </p:cNvPicPr>
          <p:nvPr/>
        </p:nvPicPr>
        <p:blipFill>
          <a:blip r:embed="rId3">
            <a:duotone>
              <a:schemeClr val="accent4">
                <a:shade val="45000"/>
                <a:satMod val="135000"/>
              </a:schemeClr>
              <a:prstClr val="white"/>
            </a:duotone>
          </a:blip>
          <a:stretch>
            <a:fillRect/>
          </a:stretch>
        </p:blipFill>
        <p:spPr>
          <a:xfrm>
            <a:off x="10532574" y="119570"/>
            <a:ext cx="1429845" cy="1499030"/>
          </a:xfrm>
          <a:prstGeom prst="rect">
            <a:avLst/>
          </a:prstGeom>
        </p:spPr>
      </p:pic>
      <p:sp>
        <p:nvSpPr>
          <p:cNvPr id="7" name="Tekstvak 6">
            <a:extLst>
              <a:ext uri="{FF2B5EF4-FFF2-40B4-BE49-F238E27FC236}">
                <a16:creationId xmlns:a16="http://schemas.microsoft.com/office/drawing/2014/main" id="{0C19B4C2-CD44-46FD-A6DC-C01D697377D3}"/>
              </a:ext>
            </a:extLst>
          </p:cNvPr>
          <p:cNvSpPr txBox="1"/>
          <p:nvPr/>
        </p:nvSpPr>
        <p:spPr>
          <a:xfrm>
            <a:off x="2174060" y="2074779"/>
            <a:ext cx="242374" cy="640012"/>
          </a:xfrm>
          <a:prstGeom prst="rect">
            <a:avLst/>
          </a:prstGeom>
          <a:solidFill>
            <a:srgbClr val="DCEEFC"/>
          </a:solidFill>
        </p:spPr>
        <p:txBody>
          <a:bodyPr vert="vert" wrap="square" lIns="0" tIns="0" rIns="0" bIns="0" rtlCol="0">
            <a:spAutoFit/>
          </a:bodyPr>
          <a:lstStyle/>
          <a:p>
            <a:pPr algn="ctr"/>
            <a:r>
              <a:rPr lang="nl-NL" sz="1575" dirty="0"/>
              <a:t>5 min</a:t>
            </a:r>
          </a:p>
        </p:txBody>
      </p:sp>
      <p:sp>
        <p:nvSpPr>
          <p:cNvPr id="8" name="Tekstvak 7">
            <a:extLst>
              <a:ext uri="{FF2B5EF4-FFF2-40B4-BE49-F238E27FC236}">
                <a16:creationId xmlns:a16="http://schemas.microsoft.com/office/drawing/2014/main" id="{F3F29622-F5D3-4600-88D3-F2A546FC4325}"/>
              </a:ext>
            </a:extLst>
          </p:cNvPr>
          <p:cNvSpPr txBox="1"/>
          <p:nvPr/>
        </p:nvSpPr>
        <p:spPr>
          <a:xfrm flipH="1">
            <a:off x="2168824" y="4457202"/>
            <a:ext cx="242374" cy="640011"/>
          </a:xfrm>
          <a:prstGeom prst="rect">
            <a:avLst/>
          </a:prstGeom>
          <a:solidFill>
            <a:srgbClr val="DCEEFC"/>
          </a:solidFill>
        </p:spPr>
        <p:txBody>
          <a:bodyPr vert="vert" wrap="square" lIns="0" tIns="0" rIns="0" bIns="0" rtlCol="0">
            <a:spAutoFit/>
          </a:bodyPr>
          <a:lstStyle/>
          <a:p>
            <a:pPr algn="ctr"/>
            <a:r>
              <a:rPr lang="nl-NL" sz="1575" dirty="0"/>
              <a:t>20 min</a:t>
            </a:r>
          </a:p>
        </p:txBody>
      </p:sp>
      <p:sp>
        <p:nvSpPr>
          <p:cNvPr id="9" name="Tekstvak 8">
            <a:extLst>
              <a:ext uri="{FF2B5EF4-FFF2-40B4-BE49-F238E27FC236}">
                <a16:creationId xmlns:a16="http://schemas.microsoft.com/office/drawing/2014/main" id="{F17F85F0-C8BC-4642-8E06-97245CCAB4CD}"/>
              </a:ext>
            </a:extLst>
          </p:cNvPr>
          <p:cNvSpPr txBox="1"/>
          <p:nvPr/>
        </p:nvSpPr>
        <p:spPr>
          <a:xfrm rot="10800000" flipH="1" flipV="1">
            <a:off x="2174060" y="5204491"/>
            <a:ext cx="242374" cy="755051"/>
          </a:xfrm>
          <a:prstGeom prst="rect">
            <a:avLst/>
          </a:prstGeom>
          <a:solidFill>
            <a:srgbClr val="DCEEFC"/>
          </a:solidFill>
        </p:spPr>
        <p:txBody>
          <a:bodyPr vert="vert" wrap="square" lIns="0" tIns="0" rIns="0" bIns="0" rtlCol="0">
            <a:spAutoFit/>
          </a:bodyPr>
          <a:lstStyle/>
          <a:p>
            <a:pPr algn="ctr"/>
            <a:r>
              <a:rPr lang="nl-NL" sz="1575" dirty="0"/>
              <a:t>20 min</a:t>
            </a:r>
          </a:p>
        </p:txBody>
      </p:sp>
      <p:sp>
        <p:nvSpPr>
          <p:cNvPr id="10" name="Tekstvak 9">
            <a:extLst>
              <a:ext uri="{FF2B5EF4-FFF2-40B4-BE49-F238E27FC236}">
                <a16:creationId xmlns:a16="http://schemas.microsoft.com/office/drawing/2014/main" id="{F28E5917-3508-450F-A356-74D26EE1D5B4}"/>
              </a:ext>
            </a:extLst>
          </p:cNvPr>
          <p:cNvSpPr txBox="1"/>
          <p:nvPr/>
        </p:nvSpPr>
        <p:spPr>
          <a:xfrm flipH="1">
            <a:off x="2174060" y="6075987"/>
            <a:ext cx="242374" cy="640011"/>
          </a:xfrm>
          <a:prstGeom prst="rect">
            <a:avLst/>
          </a:prstGeom>
          <a:solidFill>
            <a:srgbClr val="DCEEFC"/>
          </a:solidFill>
        </p:spPr>
        <p:txBody>
          <a:bodyPr vert="vert" wrap="square" lIns="0" tIns="0" rIns="0" bIns="0" rtlCol="0">
            <a:spAutoFit/>
          </a:bodyPr>
          <a:lstStyle/>
          <a:p>
            <a:pPr algn="ctr"/>
            <a:r>
              <a:rPr lang="nl-NL" sz="1575" dirty="0"/>
              <a:t>10 min</a:t>
            </a:r>
          </a:p>
        </p:txBody>
      </p:sp>
      <p:sp>
        <p:nvSpPr>
          <p:cNvPr id="11" name="Tekstvak 10">
            <a:extLst>
              <a:ext uri="{FF2B5EF4-FFF2-40B4-BE49-F238E27FC236}">
                <a16:creationId xmlns:a16="http://schemas.microsoft.com/office/drawing/2014/main" id="{242E6B86-C47A-4C3B-A60A-4AB23C3509AA}"/>
              </a:ext>
            </a:extLst>
          </p:cNvPr>
          <p:cNvSpPr txBox="1"/>
          <p:nvPr/>
        </p:nvSpPr>
        <p:spPr>
          <a:xfrm flipH="1">
            <a:off x="2174060" y="2845446"/>
            <a:ext cx="242374" cy="641392"/>
          </a:xfrm>
          <a:prstGeom prst="rect">
            <a:avLst/>
          </a:prstGeom>
          <a:solidFill>
            <a:srgbClr val="DCEEFC"/>
          </a:solidFill>
        </p:spPr>
        <p:txBody>
          <a:bodyPr vert="vert" wrap="square" lIns="0" tIns="0" rIns="0" bIns="0" rtlCol="0">
            <a:spAutoFit/>
          </a:bodyPr>
          <a:lstStyle/>
          <a:p>
            <a:pPr algn="ctr"/>
            <a:r>
              <a:rPr lang="nl-NL" sz="1575" dirty="0"/>
              <a:t>10 min</a:t>
            </a:r>
          </a:p>
        </p:txBody>
      </p:sp>
      <p:sp>
        <p:nvSpPr>
          <p:cNvPr id="12" name="Tekstvak 11">
            <a:extLst>
              <a:ext uri="{FF2B5EF4-FFF2-40B4-BE49-F238E27FC236}">
                <a16:creationId xmlns:a16="http://schemas.microsoft.com/office/drawing/2014/main" id="{05B37A68-4FCF-4EA8-A247-CE6020246B85}"/>
              </a:ext>
            </a:extLst>
          </p:cNvPr>
          <p:cNvSpPr txBox="1"/>
          <p:nvPr/>
        </p:nvSpPr>
        <p:spPr>
          <a:xfrm flipH="1">
            <a:off x="2168824" y="3651324"/>
            <a:ext cx="242374" cy="641392"/>
          </a:xfrm>
          <a:prstGeom prst="rect">
            <a:avLst/>
          </a:prstGeom>
          <a:solidFill>
            <a:srgbClr val="DCEEFC"/>
          </a:solidFill>
        </p:spPr>
        <p:txBody>
          <a:bodyPr vert="vert" wrap="square" lIns="0" tIns="0" rIns="0" bIns="0" rtlCol="0">
            <a:spAutoFit/>
          </a:bodyPr>
          <a:lstStyle/>
          <a:p>
            <a:pPr algn="ctr"/>
            <a:r>
              <a:rPr lang="nl-NL" sz="1575" dirty="0"/>
              <a:t>15 min</a:t>
            </a:r>
          </a:p>
        </p:txBody>
      </p:sp>
    </p:spTree>
    <p:extLst>
      <p:ext uri="{BB962C8B-B14F-4D97-AF65-F5344CB8AC3E}">
        <p14:creationId xmlns:p14="http://schemas.microsoft.com/office/powerpoint/2010/main" val="215830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a:solidFill>
                  <a:srgbClr val="1DAEEC"/>
                </a:solidFill>
                <a:latin typeface="Arial" panose="020B0604020202020204" pitchFamily="34" charset="0"/>
                <a:cs typeface="Arial" panose="020B0604020202020204" pitchFamily="34" charset="0"/>
              </a:rPr>
              <a:t>Lesdoelen</a:t>
            </a:r>
            <a:endParaRPr lang="nl-NL"/>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2177936"/>
            <a:ext cx="9823634" cy="3640974"/>
          </a:xfrm>
        </p:spPr>
        <p:txBody>
          <a:bodyPr>
            <a:normAutofit fontScale="85000" lnSpcReduction="10000"/>
          </a:bodyPr>
          <a:lstStyle/>
          <a:p>
            <a:pPr marL="0" indent="0">
              <a:lnSpc>
                <a:spcPct val="150000"/>
              </a:lnSpc>
              <a:buNone/>
            </a:pPr>
            <a:r>
              <a:rPr lang="nl-NL" sz="2600" b="1" dirty="0">
                <a:latin typeface="Arial" panose="020B0604020202020204" pitchFamily="34" charset="0"/>
                <a:cs typeface="Arial" panose="020B0604020202020204" pitchFamily="34" charset="0"/>
              </a:rPr>
              <a:t>Aan het eind van de les …</a:t>
            </a:r>
          </a:p>
          <a:p>
            <a:pPr>
              <a:lnSpc>
                <a:spcPct val="150000"/>
              </a:lnSpc>
            </a:pPr>
            <a:r>
              <a:rPr lang="nl-NL" sz="2600" dirty="0">
                <a:latin typeface="Arial" panose="020B0604020202020204" pitchFamily="34" charset="0"/>
                <a:cs typeface="Arial" panose="020B0604020202020204" pitchFamily="34" charset="0"/>
              </a:rPr>
              <a:t>… ken je de groepsrollen in zowel een positieve - als een negatieve groep </a:t>
            </a:r>
          </a:p>
          <a:p>
            <a:pPr>
              <a:lnSpc>
                <a:spcPct val="150000"/>
              </a:lnSpc>
            </a:pPr>
            <a:r>
              <a:rPr lang="nl-NL" sz="2600" dirty="0">
                <a:latin typeface="Arial" panose="020B0604020202020204" pitchFamily="34" charset="0"/>
                <a:cs typeface="Arial" panose="020B0604020202020204" pitchFamily="34" charset="0"/>
              </a:rPr>
              <a:t>… ken je de kenmerken van de verschillende groepsrollen</a:t>
            </a:r>
          </a:p>
          <a:p>
            <a:pPr>
              <a:lnSpc>
                <a:spcPct val="150000"/>
              </a:lnSpc>
            </a:pPr>
            <a:r>
              <a:rPr lang="nl-NL" sz="2600" dirty="0">
                <a:latin typeface="Arial" panose="020B0604020202020204" pitchFamily="34" charset="0"/>
                <a:cs typeface="Arial" panose="020B0604020202020204" pitchFamily="34" charset="0"/>
              </a:rPr>
              <a:t>… ken je de kenmerken van zowel een positieve – als een negatieve groep</a:t>
            </a:r>
          </a:p>
          <a:p>
            <a:pPr>
              <a:lnSpc>
                <a:spcPct val="150000"/>
              </a:lnSpc>
            </a:pPr>
            <a:r>
              <a:rPr lang="nl-NL" sz="2600" dirty="0">
                <a:latin typeface="Arial" panose="020B0604020202020204" pitchFamily="34" charset="0"/>
                <a:cs typeface="Arial" panose="020B0604020202020204" pitchFamily="34" charset="0"/>
              </a:rPr>
              <a:t>… herken je de groepsrollen binnen de eigen praktijk</a:t>
            </a:r>
          </a:p>
          <a:p>
            <a:pPr>
              <a:lnSpc>
                <a:spcPct val="150000"/>
              </a:lnSpc>
            </a:pPr>
            <a:r>
              <a:rPr lang="nl-NL" sz="2600" dirty="0">
                <a:latin typeface="Arial" panose="020B0604020202020204" pitchFamily="34" charset="0"/>
                <a:cs typeface="Arial" panose="020B0604020202020204" pitchFamily="34" charset="0"/>
              </a:rPr>
              <a:t>… weet je welke groepsrol je zelf vervult binnen een groep</a:t>
            </a:r>
          </a:p>
          <a:p>
            <a:pPr marL="0" indent="0">
              <a:lnSpc>
                <a:spcPct val="150000"/>
              </a:lnSpc>
              <a:buNone/>
            </a:pPr>
            <a:endParaRPr lang="nl-NL"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63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Terugblik </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8186799" cy="4667250"/>
          </a:xfrm>
        </p:spPr>
        <p:txBody>
          <a:bodyPr>
            <a:normAutofit/>
          </a:bodyPr>
          <a:lstStyle/>
          <a:p>
            <a:pPr marL="0" indent="0">
              <a:lnSpc>
                <a:spcPct val="150000"/>
              </a:lnSpc>
              <a:buNone/>
            </a:pPr>
            <a:endParaRPr lang="nl-NL" sz="1800" dirty="0">
              <a:latin typeface="Arial" panose="020B0604020202020204" pitchFamily="34" charset="0"/>
              <a:cs typeface="Arial" panose="020B0604020202020204" pitchFamily="34" charset="0"/>
            </a:endParaRPr>
          </a:p>
          <a:p>
            <a:pPr marL="0" indent="0">
              <a:lnSpc>
                <a:spcPct val="150000"/>
              </a:lnSpc>
              <a:buNone/>
            </a:pPr>
            <a:br>
              <a:rPr lang="nl-NL" sz="1800" dirty="0">
                <a:latin typeface="Arial" panose="020B0604020202020204" pitchFamily="34" charset="0"/>
                <a:cs typeface="Arial" panose="020B0604020202020204" pitchFamily="34" charset="0"/>
              </a:rPr>
            </a:br>
            <a:br>
              <a:rPr lang="nl-NL" sz="1800" dirty="0">
                <a:latin typeface="Arial" panose="020B0604020202020204" pitchFamily="34" charset="0"/>
                <a:cs typeface="Arial" panose="020B0604020202020204" pitchFamily="34" charset="0"/>
              </a:rPr>
            </a:br>
            <a:endParaRPr lang="nl-NL" sz="1800" i="1"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364C2257-6220-4D7F-9218-B67BDC3A71C3}"/>
              </a:ext>
            </a:extLst>
          </p:cNvPr>
          <p:cNvSpPr txBox="1"/>
          <p:nvPr/>
        </p:nvSpPr>
        <p:spPr>
          <a:xfrm>
            <a:off x="1589499" y="1690688"/>
            <a:ext cx="4911365" cy="646331"/>
          </a:xfrm>
          <a:prstGeom prst="rect">
            <a:avLst/>
          </a:prstGeom>
          <a:noFill/>
        </p:spPr>
        <p:txBody>
          <a:bodyPr wrap="square" rtlCol="0">
            <a:spAutoFit/>
          </a:bodyPr>
          <a:lstStyle/>
          <a:p>
            <a:r>
              <a:rPr lang="nl-NL" sz="3600" dirty="0">
                <a:hlinkClick r:id="rId3"/>
              </a:rPr>
              <a:t>Wat weet je nog?</a:t>
            </a:r>
            <a:endParaRPr lang="nl-NL" sz="3600" dirty="0"/>
          </a:p>
        </p:txBody>
      </p:sp>
      <p:pic>
        <p:nvPicPr>
          <p:cNvPr id="17" name="Afbeelding 16" descr="Afbeelding met tekst, teken, tekening&#10;&#10;Automatisch gegenereerde beschrijving">
            <a:extLst>
              <a:ext uri="{FF2B5EF4-FFF2-40B4-BE49-F238E27FC236}">
                <a16:creationId xmlns:a16="http://schemas.microsoft.com/office/drawing/2014/main" id="{299E6E2C-5598-447E-86D9-DFB1437BDD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82943" y="2551312"/>
            <a:ext cx="6569205" cy="3790507"/>
          </a:xfrm>
          <a:prstGeom prst="rect">
            <a:avLst/>
          </a:prstGeom>
        </p:spPr>
      </p:pic>
    </p:spTree>
    <p:extLst>
      <p:ext uri="{BB962C8B-B14F-4D97-AF65-F5344CB8AC3E}">
        <p14:creationId xmlns:p14="http://schemas.microsoft.com/office/powerpoint/2010/main" val="21598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Theorie – groepsrollen en groepsnormen</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2285205"/>
            <a:ext cx="8186799" cy="3891758"/>
          </a:xfrm>
        </p:spPr>
        <p:txBody>
          <a:bodyPr>
            <a:normAutofit/>
          </a:bodyPr>
          <a:lstStyle/>
          <a:p>
            <a:pPr marL="342900" indent="-342900">
              <a:lnSpc>
                <a:spcPct val="150000"/>
              </a:lnSpc>
              <a:buAutoNum type="arabicPeriod"/>
            </a:pPr>
            <a:r>
              <a:rPr lang="nl-NL" sz="1800" b="1" dirty="0">
                <a:latin typeface="Arial" panose="020B0604020202020204" pitchFamily="34" charset="0"/>
                <a:cs typeface="Arial" panose="020B0604020202020204" pitchFamily="34" charset="0"/>
              </a:rPr>
              <a:t>Groepsrollen</a:t>
            </a:r>
          </a:p>
          <a:p>
            <a:pPr>
              <a:lnSpc>
                <a:spcPct val="150000"/>
              </a:lnSpc>
            </a:pPr>
            <a:r>
              <a:rPr lang="nl-NL" sz="1800" dirty="0">
                <a:latin typeface="Arial" panose="020B0604020202020204" pitchFamily="34" charset="0"/>
                <a:cs typeface="Arial" panose="020B0604020202020204" pitchFamily="34" charset="0"/>
              </a:rPr>
              <a:t>Positieve groep</a:t>
            </a:r>
          </a:p>
          <a:p>
            <a:pPr>
              <a:lnSpc>
                <a:spcPct val="150000"/>
              </a:lnSpc>
            </a:pPr>
            <a:r>
              <a:rPr lang="nl-NL" sz="1800" dirty="0">
                <a:latin typeface="Arial" panose="020B0604020202020204" pitchFamily="34" charset="0"/>
                <a:cs typeface="Arial" panose="020B0604020202020204" pitchFamily="34" charset="0"/>
              </a:rPr>
              <a:t>Negatieve groep</a:t>
            </a:r>
          </a:p>
          <a:p>
            <a:pPr marL="0" indent="0">
              <a:lnSpc>
                <a:spcPct val="150000"/>
              </a:lnSpc>
              <a:buNone/>
            </a:pPr>
            <a:r>
              <a:rPr lang="nl-NL" sz="1800" b="1" dirty="0">
                <a:latin typeface="Arial" panose="020B0604020202020204" pitchFamily="34" charset="0"/>
                <a:cs typeface="Arial" panose="020B0604020202020204" pitchFamily="34" charset="0"/>
              </a:rPr>
              <a:t>2. Groepsnormen</a:t>
            </a:r>
          </a:p>
          <a:p>
            <a:pPr>
              <a:lnSpc>
                <a:spcPct val="150000"/>
              </a:lnSpc>
            </a:pPr>
            <a:r>
              <a:rPr lang="nl-NL" sz="1800" dirty="0">
                <a:latin typeface="Arial" panose="020B0604020202020204" pitchFamily="34" charset="0"/>
                <a:cs typeface="Arial" panose="020B0604020202020204" pitchFamily="34" charset="0"/>
              </a:rPr>
              <a:t>Positieve groep</a:t>
            </a:r>
          </a:p>
          <a:p>
            <a:pPr>
              <a:lnSpc>
                <a:spcPct val="150000"/>
              </a:lnSpc>
            </a:pPr>
            <a:r>
              <a:rPr lang="nl-NL" sz="1800" dirty="0">
                <a:latin typeface="Arial" panose="020B0604020202020204" pitchFamily="34" charset="0"/>
                <a:cs typeface="Arial" panose="020B0604020202020204" pitchFamily="34" charset="0"/>
              </a:rPr>
              <a:t>Negatieve groep </a:t>
            </a:r>
          </a:p>
        </p:txBody>
      </p:sp>
      <p:pic>
        <p:nvPicPr>
          <p:cNvPr id="7" name="Afbeelding 6">
            <a:extLst>
              <a:ext uri="{FF2B5EF4-FFF2-40B4-BE49-F238E27FC236}">
                <a16:creationId xmlns:a16="http://schemas.microsoft.com/office/drawing/2014/main" id="{D40557BB-E148-4C4A-A2E1-97688EC4D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688" y="2285205"/>
            <a:ext cx="3431382" cy="2287588"/>
          </a:xfrm>
          <a:prstGeom prst="rect">
            <a:avLst/>
          </a:prstGeom>
        </p:spPr>
      </p:pic>
    </p:spTree>
    <p:extLst>
      <p:ext uri="{BB962C8B-B14F-4D97-AF65-F5344CB8AC3E}">
        <p14:creationId xmlns:p14="http://schemas.microsoft.com/office/powerpoint/2010/main" val="139707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Theorie – 1. groepsrollen</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8186799" cy="4351338"/>
          </a:xfrm>
        </p:spPr>
        <p:txBody>
          <a:bodyPr>
            <a:normAutofit/>
          </a:bodyPr>
          <a:lstStyle/>
          <a:p>
            <a:pPr>
              <a:lnSpc>
                <a:spcPct val="150000"/>
              </a:lnSpc>
            </a:pPr>
            <a:r>
              <a:rPr lang="nl-NL" sz="1800" b="1" dirty="0">
                <a:latin typeface="Arial" panose="020B0604020202020204" pitchFamily="34" charset="0"/>
                <a:cs typeface="Arial" panose="020B0604020202020204" pitchFamily="34" charset="0"/>
              </a:rPr>
              <a:t>Groepsrol</a:t>
            </a:r>
            <a:r>
              <a:rPr lang="nl-NL" sz="1800" dirty="0">
                <a:latin typeface="Arial" panose="020B0604020202020204" pitchFamily="34" charset="0"/>
                <a:cs typeface="Arial" panose="020B0604020202020204" pitchFamily="34" charset="0"/>
              </a:rPr>
              <a:t> = </a:t>
            </a:r>
            <a:r>
              <a:rPr lang="nl-NL" sz="1800" b="1" dirty="0">
                <a:latin typeface="Arial" panose="020B0604020202020204" pitchFamily="34" charset="0"/>
                <a:cs typeface="Arial" panose="020B0604020202020204" pitchFamily="34" charset="0"/>
              </a:rPr>
              <a:t>het gedrag dat van een bepaald groepslid wordt verwacht</a:t>
            </a:r>
          </a:p>
          <a:p>
            <a:pPr>
              <a:lnSpc>
                <a:spcPct val="150000"/>
              </a:lnSpc>
            </a:pPr>
            <a:r>
              <a:rPr lang="nl-NL" sz="1800" dirty="0">
                <a:latin typeface="Arial" panose="020B0604020202020204" pitchFamily="34" charset="0"/>
                <a:cs typeface="Arial" panose="020B0604020202020204" pitchFamily="34" charset="0"/>
              </a:rPr>
              <a:t>Relatiegerichte rollen – bewaken de sfeer in de groep</a:t>
            </a:r>
          </a:p>
          <a:p>
            <a:pPr>
              <a:lnSpc>
                <a:spcPct val="150000"/>
              </a:lnSpc>
            </a:pPr>
            <a:r>
              <a:rPr lang="nl-NL" sz="1800" dirty="0">
                <a:latin typeface="Arial" panose="020B0604020202020204" pitchFamily="34" charset="0"/>
                <a:cs typeface="Arial" panose="020B0604020202020204" pitchFamily="34" charset="0"/>
              </a:rPr>
              <a:t>Taakgerichte rollen – hebben een leiderspositie, regelen dingen, nemen initiatief en bewaken machtsposities</a:t>
            </a:r>
          </a:p>
        </p:txBody>
      </p:sp>
    </p:spTree>
    <p:extLst>
      <p:ext uri="{BB962C8B-B14F-4D97-AF65-F5344CB8AC3E}">
        <p14:creationId xmlns:p14="http://schemas.microsoft.com/office/powerpoint/2010/main" val="147763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Theorie – 7 rollen binnen de positieve groep</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911926"/>
            <a:ext cx="10334804" cy="4580947"/>
          </a:xfrm>
        </p:spPr>
        <p:txBody>
          <a:bodyPr>
            <a:normAutofit/>
          </a:bodyPr>
          <a:lstStyle/>
          <a:p>
            <a:pPr marL="0" indent="0">
              <a:lnSpc>
                <a:spcPct val="150000"/>
              </a:lnSpc>
              <a:buNone/>
            </a:pPr>
            <a:r>
              <a:rPr lang="nl-NL" sz="1800" b="1" u="sng" dirty="0">
                <a:latin typeface="Arial" panose="020B0604020202020204" pitchFamily="34" charset="0"/>
                <a:cs typeface="Arial" panose="020B0604020202020204" pitchFamily="34" charset="0"/>
              </a:rPr>
              <a:t>Leidinggevende rollen</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gezagsdrager</a:t>
            </a:r>
            <a:r>
              <a:rPr lang="nl-NL" sz="1800" dirty="0">
                <a:latin typeface="Arial" panose="020B0604020202020204" pitchFamily="34" charset="0"/>
                <a:cs typeface="Arial" panose="020B0604020202020204" pitchFamily="34" charset="0"/>
              </a:rPr>
              <a:t> – laat natuurlijk leiderschap zien, zorgt voor evenwicht, straalt enthousiasme uit</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sociaal werker </a:t>
            </a:r>
            <a:r>
              <a:rPr lang="nl-NL" sz="1800" dirty="0">
                <a:latin typeface="Arial" panose="020B0604020202020204" pitchFamily="34" charset="0"/>
                <a:cs typeface="Arial" panose="020B0604020202020204" pitchFamily="34" charset="0"/>
              </a:rPr>
              <a:t>-  behulpzaam en zorgzaam</a:t>
            </a:r>
          </a:p>
          <a:p>
            <a:pPr>
              <a:lnSpc>
                <a:spcPct val="150000"/>
              </a:lnSpc>
            </a:pPr>
            <a:r>
              <a:rPr lang="nl-NL" sz="1800" dirty="0">
                <a:latin typeface="Arial" panose="020B0604020202020204" pitchFamily="34" charset="0"/>
                <a:cs typeface="Arial" panose="020B0604020202020204" pitchFamily="34" charset="0"/>
              </a:rPr>
              <a:t>De</a:t>
            </a:r>
            <a:r>
              <a:rPr lang="nl-NL" sz="1800" b="1" dirty="0">
                <a:latin typeface="Arial" panose="020B0604020202020204" pitchFamily="34" charset="0"/>
                <a:cs typeface="Arial" panose="020B0604020202020204" pitchFamily="34" charset="0"/>
              </a:rPr>
              <a:t> organisator</a:t>
            </a:r>
            <a:r>
              <a:rPr lang="nl-NL" sz="1800" dirty="0">
                <a:latin typeface="Arial" panose="020B0604020202020204" pitchFamily="34" charset="0"/>
                <a:cs typeface="Arial" panose="020B0604020202020204" pitchFamily="34" charset="0"/>
              </a:rPr>
              <a:t> – zet ideeën van de gezagsdrager om in daden</a:t>
            </a:r>
          </a:p>
          <a:p>
            <a:pPr>
              <a:lnSpc>
                <a:spcPct val="150000"/>
              </a:lnSpc>
            </a:pPr>
            <a:endParaRPr lang="nl-NL" sz="1800" dirty="0">
              <a:latin typeface="Arial" panose="020B0604020202020204" pitchFamily="34" charset="0"/>
              <a:cs typeface="Arial" panose="020B0604020202020204" pitchFamily="34" charset="0"/>
            </a:endParaRPr>
          </a:p>
          <a:p>
            <a:pPr marL="0" indent="0">
              <a:lnSpc>
                <a:spcPct val="150000"/>
              </a:lnSpc>
              <a:buNone/>
            </a:pPr>
            <a:r>
              <a:rPr lang="nl-NL" sz="1800" b="1" u="sng" dirty="0">
                <a:latin typeface="Arial" panose="020B0604020202020204" pitchFamily="34" charset="0"/>
                <a:cs typeface="Arial" panose="020B0604020202020204" pitchFamily="34" charset="0"/>
              </a:rPr>
              <a:t>Overige groepsleden</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verkenner</a:t>
            </a:r>
            <a:r>
              <a:rPr lang="nl-NL" sz="1800" dirty="0">
                <a:latin typeface="Arial" panose="020B0604020202020204" pitchFamily="34" charset="0"/>
                <a:cs typeface="Arial" panose="020B0604020202020204" pitchFamily="34" charset="0"/>
              </a:rPr>
              <a:t> – neemt initiatief wanneer de taken duidelijk zijn</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volger</a:t>
            </a:r>
            <a:r>
              <a:rPr lang="nl-NL" sz="1800" dirty="0">
                <a:latin typeface="Arial" panose="020B0604020202020204" pitchFamily="34" charset="0"/>
                <a:cs typeface="Arial" panose="020B0604020202020204" pitchFamily="34" charset="0"/>
              </a:rPr>
              <a:t> – doet trouw wat er gevraagd wordt</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appellant</a:t>
            </a:r>
            <a:r>
              <a:rPr lang="nl-NL" sz="1800" dirty="0">
                <a:latin typeface="Arial" panose="020B0604020202020204" pitchFamily="34" charset="0"/>
                <a:cs typeface="Arial" panose="020B0604020202020204" pitchFamily="34" charset="0"/>
              </a:rPr>
              <a:t> – doet een beroep op de zorgzaamheid van de groep, kan iemand zijn die verdriet heeft, een beperking of zwakte</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Joker</a:t>
            </a:r>
            <a:r>
              <a:rPr lang="nl-NL" sz="1800" dirty="0">
                <a:latin typeface="Arial" panose="020B0604020202020204" pitchFamily="34" charset="0"/>
                <a:cs typeface="Arial" panose="020B0604020202020204" pitchFamily="34" charset="0"/>
              </a:rPr>
              <a:t> – zorgt voor plezier en kan goed relativeren</a:t>
            </a:r>
          </a:p>
          <a:p>
            <a:pPr>
              <a:lnSpc>
                <a:spcPct val="150000"/>
              </a:lnSpc>
            </a:pPr>
            <a:endParaRPr lang="nl-NL" sz="1800" dirty="0">
              <a:latin typeface="Arial" panose="020B0604020202020204" pitchFamily="34" charset="0"/>
              <a:cs typeface="Arial" panose="020B0604020202020204" pitchFamily="34" charset="0"/>
            </a:endParaRPr>
          </a:p>
          <a:p>
            <a:pPr>
              <a:lnSpc>
                <a:spcPct val="150000"/>
              </a:lnSpc>
            </a:pPr>
            <a:endParaRPr lang="nl-NL" sz="1800" dirty="0">
              <a:latin typeface="Arial" panose="020B0604020202020204" pitchFamily="34" charset="0"/>
              <a:cs typeface="Arial" panose="020B0604020202020204" pitchFamily="34" charset="0"/>
            </a:endParaRPr>
          </a:p>
          <a:p>
            <a:pPr>
              <a:lnSpc>
                <a:spcPct val="150000"/>
              </a:lnSpc>
            </a:pPr>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73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39868-D0D4-4EDE-B935-45C93C42FB55}"/>
              </a:ext>
            </a:extLst>
          </p:cNvPr>
          <p:cNvSpPr>
            <a:spLocks noGrp="1"/>
          </p:cNvSpPr>
          <p:nvPr>
            <p:ph type="title"/>
          </p:nvPr>
        </p:nvSpPr>
        <p:spPr>
          <a:xfrm>
            <a:off x="1647930" y="365125"/>
            <a:ext cx="9705869" cy="1325563"/>
          </a:xfrm>
        </p:spPr>
        <p:txBody>
          <a:bodyPr>
            <a:normAutofit/>
          </a:bodyPr>
          <a:lstStyle/>
          <a:p>
            <a:r>
              <a:rPr lang="nl-NL" sz="3200" b="1" dirty="0">
                <a:solidFill>
                  <a:srgbClr val="1DAEEC"/>
                </a:solidFill>
                <a:latin typeface="Arial" panose="020B0604020202020204" pitchFamily="34" charset="0"/>
                <a:cs typeface="Arial" panose="020B0604020202020204" pitchFamily="34" charset="0"/>
              </a:rPr>
              <a:t>Theorie – 4 rollen binnen de negatieve groep</a:t>
            </a:r>
            <a:endParaRPr lang="nl-NL" dirty="0"/>
          </a:p>
        </p:txBody>
      </p:sp>
      <p:sp>
        <p:nvSpPr>
          <p:cNvPr id="3" name="Tijdelijke aanduiding voor inhoud 2">
            <a:extLst>
              <a:ext uri="{FF2B5EF4-FFF2-40B4-BE49-F238E27FC236}">
                <a16:creationId xmlns:a16="http://schemas.microsoft.com/office/drawing/2014/main" id="{32A7FCB2-D2DB-49FB-9C48-24035A936BFB}"/>
              </a:ext>
            </a:extLst>
          </p:cNvPr>
          <p:cNvSpPr>
            <a:spLocks noGrp="1"/>
          </p:cNvSpPr>
          <p:nvPr>
            <p:ph sz="half" idx="1"/>
          </p:nvPr>
        </p:nvSpPr>
        <p:spPr>
          <a:xfrm>
            <a:off x="1647930" y="1825625"/>
            <a:ext cx="9038267" cy="4351338"/>
          </a:xfrm>
        </p:spPr>
        <p:txBody>
          <a:bodyPr>
            <a:normAutofit/>
          </a:bodyPr>
          <a:lstStyle/>
          <a:p>
            <a:pPr marL="0" indent="0">
              <a:lnSpc>
                <a:spcPct val="150000"/>
              </a:lnSpc>
              <a:buNone/>
            </a:pPr>
            <a:r>
              <a:rPr lang="nl-NL" sz="1800" b="1" u="sng" dirty="0">
                <a:latin typeface="Arial" panose="020B0604020202020204" pitchFamily="34" charset="0"/>
                <a:cs typeface="Arial" panose="020B0604020202020204" pitchFamily="34" charset="0"/>
              </a:rPr>
              <a:t>Leidinggevende rol</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dictator</a:t>
            </a:r>
            <a:r>
              <a:rPr lang="nl-NL" sz="1800" dirty="0">
                <a:latin typeface="Arial" panose="020B0604020202020204" pitchFamily="34" charset="0"/>
                <a:cs typeface="Arial" panose="020B0604020202020204" pitchFamily="34" charset="0"/>
              </a:rPr>
              <a:t> – zorgt met negatieve doelen voor saamhorigheid </a:t>
            </a:r>
          </a:p>
          <a:p>
            <a:pPr>
              <a:lnSpc>
                <a:spcPct val="150000"/>
              </a:lnSpc>
            </a:pPr>
            <a:endParaRPr lang="nl-NL" sz="1800" dirty="0">
              <a:latin typeface="Arial" panose="020B0604020202020204" pitchFamily="34" charset="0"/>
              <a:cs typeface="Arial" panose="020B0604020202020204" pitchFamily="34" charset="0"/>
            </a:endParaRPr>
          </a:p>
          <a:p>
            <a:pPr marL="0" indent="0">
              <a:lnSpc>
                <a:spcPct val="150000"/>
              </a:lnSpc>
              <a:buNone/>
            </a:pPr>
            <a:r>
              <a:rPr lang="nl-NL" sz="1800" b="1" u="sng" dirty="0">
                <a:latin typeface="Arial" panose="020B0604020202020204" pitchFamily="34" charset="0"/>
                <a:cs typeface="Arial" panose="020B0604020202020204" pitchFamily="34" charset="0"/>
              </a:rPr>
              <a:t>Overige rollen</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intrigant</a:t>
            </a:r>
            <a:r>
              <a:rPr lang="nl-NL" sz="1800" dirty="0">
                <a:latin typeface="Arial" panose="020B0604020202020204" pitchFamily="34" charset="0"/>
                <a:cs typeface="Arial" panose="020B0604020202020204" pitchFamily="34" charset="0"/>
              </a:rPr>
              <a:t> – probeert de positie van de dictator aan te vallen</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meeloper</a:t>
            </a:r>
            <a:r>
              <a:rPr lang="nl-NL" sz="1800" dirty="0">
                <a:latin typeface="Arial" panose="020B0604020202020204" pitchFamily="34" charset="0"/>
                <a:cs typeface="Arial" panose="020B0604020202020204" pitchFamily="34" charset="0"/>
              </a:rPr>
              <a:t> – grootste groep, steunt voor eigen veiligheid de dictator of de intrigant</a:t>
            </a:r>
          </a:p>
          <a:p>
            <a:pPr>
              <a:lnSpc>
                <a:spcPct val="150000"/>
              </a:lnSpc>
            </a:pPr>
            <a:r>
              <a:rPr lang="nl-NL" sz="1800" dirty="0">
                <a:latin typeface="Arial" panose="020B0604020202020204" pitchFamily="34" charset="0"/>
                <a:cs typeface="Arial" panose="020B0604020202020204" pitchFamily="34" charset="0"/>
              </a:rPr>
              <a:t>De </a:t>
            </a:r>
            <a:r>
              <a:rPr lang="nl-NL" sz="1800" b="1" dirty="0">
                <a:latin typeface="Arial" panose="020B0604020202020204" pitchFamily="34" charset="0"/>
                <a:cs typeface="Arial" panose="020B0604020202020204" pitchFamily="34" charset="0"/>
              </a:rPr>
              <a:t>zondebok</a:t>
            </a:r>
            <a:r>
              <a:rPr lang="nl-NL" sz="1800" dirty="0">
                <a:latin typeface="Arial" panose="020B0604020202020204" pitchFamily="34" charset="0"/>
                <a:cs typeface="Arial" panose="020B0604020202020204" pitchFamily="34" charset="0"/>
              </a:rPr>
              <a:t> – heeft het zwaar, wordt vaak gepest </a:t>
            </a:r>
          </a:p>
        </p:txBody>
      </p:sp>
    </p:spTree>
    <p:extLst>
      <p:ext uri="{BB962C8B-B14F-4D97-AF65-F5344CB8AC3E}">
        <p14:creationId xmlns:p14="http://schemas.microsoft.com/office/powerpoint/2010/main" val="314386425"/>
      </p:ext>
    </p:extLst>
  </p:cSld>
  <p:clrMapOvr>
    <a:masterClrMapping/>
  </p:clrMapOvr>
</p:sld>
</file>

<file path=ppt/theme/theme1.xml><?xml version="1.0" encoding="utf-8"?>
<a:theme xmlns:a="http://schemas.openxmlformats.org/drawingml/2006/main" name="Thema1">
  <a:themeElements>
    <a:clrScheme name="Kleurenschema MBO Utrecht">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Lettertypen MBO Utre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Thema1" id="{B19CD82E-3944-42CA-A057-AC1EA9208146}" vid="{CC1B4E45-6D88-47B2-8809-579A142A468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A838528E79A6429174435AEEE36949" ma:contentTypeVersion="16" ma:contentTypeDescription="Een nieuw document maken." ma:contentTypeScope="" ma:versionID="e879f3d52fdf5ef7fe842ab46f1df481">
  <xsd:schema xmlns:xsd="http://www.w3.org/2001/XMLSchema" xmlns:xs="http://www.w3.org/2001/XMLSchema" xmlns:p="http://schemas.microsoft.com/office/2006/metadata/properties" xmlns:ns2="417ae187-688b-4a2e-8a43-e8df04768c19" xmlns:ns3="f3c96843-129e-4ac9-b649-860bd1e47521" targetNamespace="http://schemas.microsoft.com/office/2006/metadata/properties" ma:root="true" ma:fieldsID="cec74a6a3ffae4dc44657c35d34e0a0e" ns2:_="" ns3:_="">
    <xsd:import namespace="417ae187-688b-4a2e-8a43-e8df04768c19"/>
    <xsd:import namespace="f3c96843-129e-4ac9-b649-860bd1e475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e187-688b-4a2e-8a43-e8df04768c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d4802d2-9749-450c-93e5-73106d07e22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c96843-129e-4ac9-b649-860bd1e4752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24271944-ee2a-4359-8a3a-fac2ec250207}" ma:internalName="TaxCatchAll" ma:showField="CatchAllData" ma:web="f3c96843-129e-4ac9-b649-860bd1e47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3c96843-129e-4ac9-b649-860bd1e47521" xsi:nil="true"/>
    <lcf76f155ced4ddcb4097134ff3c332f xmlns="417ae187-688b-4a2e-8a43-e8df04768c19">
      <Terms xmlns="http://schemas.microsoft.com/office/infopath/2007/PartnerControls"/>
    </lcf76f155ced4ddcb4097134ff3c332f>
    <SharedWithUsers xmlns="f3c96843-129e-4ac9-b649-860bd1e47521">
      <UserInfo>
        <DisplayName/>
        <AccountId xsi:nil="true"/>
        <AccountType/>
      </UserInfo>
    </SharedWithUsers>
    <MediaLengthInSeconds xmlns="417ae187-688b-4a2e-8a43-e8df04768c19" xsi:nil="true"/>
  </documentManagement>
</p:properties>
</file>

<file path=customXml/itemProps1.xml><?xml version="1.0" encoding="utf-8"?>
<ds:datastoreItem xmlns:ds="http://schemas.openxmlformats.org/officeDocument/2006/customXml" ds:itemID="{DD261B48-D4F3-4338-B14B-BC76304E7051}">
  <ds:schemaRefs>
    <ds:schemaRef ds:uri="http://schemas.microsoft.com/sharepoint/v3/contenttype/forms"/>
  </ds:schemaRefs>
</ds:datastoreItem>
</file>

<file path=customXml/itemProps2.xml><?xml version="1.0" encoding="utf-8"?>
<ds:datastoreItem xmlns:ds="http://schemas.openxmlformats.org/officeDocument/2006/customXml" ds:itemID="{05D55317-FF30-4EB2-BE35-EA5E01FB61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e187-688b-4a2e-8a43-e8df04768c19"/>
    <ds:schemaRef ds:uri="f3c96843-129e-4ac9-b649-860bd1e47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08B90-FB7D-44B5-9050-2709D2DE3D77}">
  <ds:schemaRefs>
    <ds:schemaRef ds:uri="http://purl.org/dc/terms/"/>
    <ds:schemaRef ds:uri="417ae187-688b-4a2e-8a43-e8df04768c19"/>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f3c96843-129e-4ac9-b649-860bd1e47521"/>
  </ds:schemaRefs>
</ds:datastoreItem>
</file>

<file path=docProps/app.xml><?xml version="1.0" encoding="utf-8"?>
<Properties xmlns="http://schemas.openxmlformats.org/officeDocument/2006/extended-properties" xmlns:vt="http://schemas.openxmlformats.org/officeDocument/2006/docPropsVTypes">
  <Template>Thema1</Template>
  <TotalTime>286</TotalTime>
  <Words>1228</Words>
  <Application>Microsoft Office PowerPoint</Application>
  <PresentationFormat>Breedbeeld</PresentationFormat>
  <Paragraphs>187</Paragraphs>
  <Slides>17</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Thema1</vt:lpstr>
      <vt:lpstr>P6 - les 5 – Groepsdynamica </vt:lpstr>
      <vt:lpstr>Studiewijzer</vt:lpstr>
      <vt:lpstr>Programma van deze les</vt:lpstr>
      <vt:lpstr>Lesdoelen</vt:lpstr>
      <vt:lpstr>Terugblik </vt:lpstr>
      <vt:lpstr>Theorie – groepsrollen en groepsnormen</vt:lpstr>
      <vt:lpstr>Theorie – 1. groepsrollen</vt:lpstr>
      <vt:lpstr>Theorie – 7 rollen binnen de positieve groep</vt:lpstr>
      <vt:lpstr>Theorie – 4 rollen binnen de negatieve groep</vt:lpstr>
      <vt:lpstr>Check-in</vt:lpstr>
      <vt:lpstr>Theorie – 2. Groepsnormen </vt:lpstr>
      <vt:lpstr>Theorie – kenmerken positieve groep</vt:lpstr>
      <vt:lpstr>Theorie – kenmerken negatieve groep</vt:lpstr>
      <vt:lpstr>Denken - schrijven - uitwisselen</vt:lpstr>
      <vt:lpstr>Werken aan de begrippenlijst &amp; eindopdracht!</vt:lpstr>
      <vt:lpstr>Evalueren en reflecteren</vt:lpstr>
      <vt:lpstr>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Hedwig Ebbers</dc:creator>
  <cp:lastModifiedBy>Wessel van Veen</cp:lastModifiedBy>
  <cp:revision>14</cp:revision>
  <dcterms:created xsi:type="dcterms:W3CDTF">2020-10-07T09:42:48Z</dcterms:created>
  <dcterms:modified xsi:type="dcterms:W3CDTF">2022-10-27T09:10:39Z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0x01010031A838528E79A6429174435AEEE36949</vt:lpwstr>
  </property>
  <property fmtid="{D5CDD505-2E9C-101B-9397-08002B2CF9AE}" pid="3" name="Order">
    <vt:r8>18100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